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58" r:id="rId3"/>
  </p:sldIdLst>
  <p:sldSz cx="7086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69"/>
    <p:restoredTop sz="96296"/>
  </p:normalViewPr>
  <p:slideViewPr>
    <p:cSldViewPr snapToGrid="0">
      <p:cViewPr>
        <p:scale>
          <a:sx n="120" d="100"/>
          <a:sy n="120" d="100"/>
        </p:scale>
        <p:origin x="1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495" y="1122363"/>
            <a:ext cx="6023610" cy="2387600"/>
          </a:xfrm>
        </p:spPr>
        <p:txBody>
          <a:bodyPr anchor="b"/>
          <a:lstStyle>
            <a:lvl1pPr algn="ctr">
              <a:defRPr sz="4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85825" y="3602038"/>
            <a:ext cx="5314950" cy="1655762"/>
          </a:xfrm>
        </p:spPr>
        <p:txBody>
          <a:bodyPr/>
          <a:lstStyle>
            <a:lvl1pPr marL="0" indent="0" algn="ctr">
              <a:buNone/>
              <a:defRPr sz="1860"/>
            </a:lvl1pPr>
            <a:lvl2pPr marL="354330" indent="0" algn="ctr">
              <a:buNone/>
              <a:defRPr sz="1550"/>
            </a:lvl2pPr>
            <a:lvl3pPr marL="708660" indent="0" algn="ctr">
              <a:buNone/>
              <a:defRPr sz="1395"/>
            </a:lvl3pPr>
            <a:lvl4pPr marL="1062990" indent="0" algn="ctr">
              <a:buNone/>
              <a:defRPr sz="1240"/>
            </a:lvl4pPr>
            <a:lvl5pPr marL="1417320" indent="0" algn="ctr">
              <a:buNone/>
              <a:defRPr sz="1240"/>
            </a:lvl5pPr>
            <a:lvl6pPr marL="1771650" indent="0" algn="ctr">
              <a:buNone/>
              <a:defRPr sz="1240"/>
            </a:lvl6pPr>
            <a:lvl7pPr marL="2125980" indent="0" algn="ctr">
              <a:buNone/>
              <a:defRPr sz="1240"/>
            </a:lvl7pPr>
            <a:lvl8pPr marL="2480310" indent="0" algn="ctr">
              <a:buNone/>
              <a:defRPr sz="1240"/>
            </a:lvl8pPr>
            <a:lvl9pPr marL="2834640" indent="0" algn="ctr">
              <a:buNone/>
              <a:defRPr sz="1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9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42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71349" y="365125"/>
            <a:ext cx="152804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7204" y="365125"/>
            <a:ext cx="44955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6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5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13" y="1709740"/>
            <a:ext cx="6112193" cy="2852737"/>
          </a:xfrm>
        </p:spPr>
        <p:txBody>
          <a:bodyPr anchor="b"/>
          <a:lstStyle>
            <a:lvl1pPr>
              <a:defRPr sz="46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13" y="4589465"/>
            <a:ext cx="6112193" cy="1500187"/>
          </a:xfrm>
        </p:spPr>
        <p:txBody>
          <a:bodyPr/>
          <a:lstStyle>
            <a:lvl1pPr marL="0" indent="0">
              <a:buNone/>
              <a:defRPr sz="1860">
                <a:solidFill>
                  <a:schemeClr val="tx1">
                    <a:tint val="82000"/>
                  </a:schemeClr>
                </a:solidFill>
              </a:defRPr>
            </a:lvl1pPr>
            <a:lvl2pPr marL="354330" indent="0">
              <a:buNone/>
              <a:defRPr sz="1550">
                <a:solidFill>
                  <a:schemeClr val="tx1">
                    <a:tint val="82000"/>
                  </a:schemeClr>
                </a:solidFill>
              </a:defRPr>
            </a:lvl2pPr>
            <a:lvl3pPr marL="708660" indent="0">
              <a:buNone/>
              <a:defRPr sz="1395">
                <a:solidFill>
                  <a:schemeClr val="tx1">
                    <a:tint val="82000"/>
                  </a:schemeClr>
                </a:solidFill>
              </a:defRPr>
            </a:lvl3pPr>
            <a:lvl4pPr marL="106299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4pPr>
            <a:lvl5pPr marL="141732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5pPr>
            <a:lvl6pPr marL="177165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6pPr>
            <a:lvl7pPr marL="212598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7pPr>
            <a:lvl8pPr marL="248031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8pPr>
            <a:lvl9pPr marL="2834640" indent="0">
              <a:buNone/>
              <a:defRPr sz="12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204" y="1825625"/>
            <a:ext cx="30118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87591" y="1825625"/>
            <a:ext cx="30118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27" y="365126"/>
            <a:ext cx="6112193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127" y="1681163"/>
            <a:ext cx="2997964" cy="823912"/>
          </a:xfrm>
        </p:spPr>
        <p:txBody>
          <a:bodyPr anchor="b"/>
          <a:lstStyle>
            <a:lvl1pPr marL="0" indent="0">
              <a:buNone/>
              <a:defRPr sz="1860" b="1"/>
            </a:lvl1pPr>
            <a:lvl2pPr marL="354330" indent="0">
              <a:buNone/>
              <a:defRPr sz="1550" b="1"/>
            </a:lvl2pPr>
            <a:lvl3pPr marL="708660" indent="0">
              <a:buNone/>
              <a:defRPr sz="1395" b="1"/>
            </a:lvl3pPr>
            <a:lvl4pPr marL="1062990" indent="0">
              <a:buNone/>
              <a:defRPr sz="1240" b="1"/>
            </a:lvl4pPr>
            <a:lvl5pPr marL="1417320" indent="0">
              <a:buNone/>
              <a:defRPr sz="1240" b="1"/>
            </a:lvl5pPr>
            <a:lvl6pPr marL="1771650" indent="0">
              <a:buNone/>
              <a:defRPr sz="1240" b="1"/>
            </a:lvl6pPr>
            <a:lvl7pPr marL="2125980" indent="0">
              <a:buNone/>
              <a:defRPr sz="1240" b="1"/>
            </a:lvl7pPr>
            <a:lvl8pPr marL="2480310" indent="0">
              <a:buNone/>
              <a:defRPr sz="1240" b="1"/>
            </a:lvl8pPr>
            <a:lvl9pPr marL="2834640" indent="0">
              <a:buNone/>
              <a:defRPr sz="1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127" y="2505075"/>
            <a:ext cx="299796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87592" y="1681163"/>
            <a:ext cx="3012728" cy="823912"/>
          </a:xfrm>
        </p:spPr>
        <p:txBody>
          <a:bodyPr anchor="b"/>
          <a:lstStyle>
            <a:lvl1pPr marL="0" indent="0">
              <a:buNone/>
              <a:defRPr sz="1860" b="1"/>
            </a:lvl1pPr>
            <a:lvl2pPr marL="354330" indent="0">
              <a:buNone/>
              <a:defRPr sz="1550" b="1"/>
            </a:lvl2pPr>
            <a:lvl3pPr marL="708660" indent="0">
              <a:buNone/>
              <a:defRPr sz="1395" b="1"/>
            </a:lvl3pPr>
            <a:lvl4pPr marL="1062990" indent="0">
              <a:buNone/>
              <a:defRPr sz="1240" b="1"/>
            </a:lvl4pPr>
            <a:lvl5pPr marL="1417320" indent="0">
              <a:buNone/>
              <a:defRPr sz="1240" b="1"/>
            </a:lvl5pPr>
            <a:lvl6pPr marL="1771650" indent="0">
              <a:buNone/>
              <a:defRPr sz="1240" b="1"/>
            </a:lvl6pPr>
            <a:lvl7pPr marL="2125980" indent="0">
              <a:buNone/>
              <a:defRPr sz="1240" b="1"/>
            </a:lvl7pPr>
            <a:lvl8pPr marL="2480310" indent="0">
              <a:buNone/>
              <a:defRPr sz="1240" b="1"/>
            </a:lvl8pPr>
            <a:lvl9pPr marL="2834640" indent="0">
              <a:buNone/>
              <a:defRPr sz="1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87592" y="2505075"/>
            <a:ext cx="301272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4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11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6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27" y="457200"/>
            <a:ext cx="2285613" cy="1600200"/>
          </a:xfrm>
        </p:spPr>
        <p:txBody>
          <a:bodyPr anchor="b"/>
          <a:lstStyle>
            <a:lvl1pPr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2728" y="987426"/>
            <a:ext cx="3587591" cy="4873625"/>
          </a:xfrm>
        </p:spPr>
        <p:txBody>
          <a:bodyPr/>
          <a:lstStyle>
            <a:lvl1pPr>
              <a:defRPr sz="2480"/>
            </a:lvl1pPr>
            <a:lvl2pPr>
              <a:defRPr sz="2170"/>
            </a:lvl2pPr>
            <a:lvl3pPr>
              <a:defRPr sz="1860"/>
            </a:lvl3pPr>
            <a:lvl4pPr>
              <a:defRPr sz="1550"/>
            </a:lvl4pPr>
            <a:lvl5pPr>
              <a:defRPr sz="1550"/>
            </a:lvl5pPr>
            <a:lvl6pPr>
              <a:defRPr sz="1550"/>
            </a:lvl6pPr>
            <a:lvl7pPr>
              <a:defRPr sz="1550"/>
            </a:lvl7pPr>
            <a:lvl8pPr>
              <a:defRPr sz="1550"/>
            </a:lvl8pPr>
            <a:lvl9pPr>
              <a:defRPr sz="15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127" y="2057400"/>
            <a:ext cx="2285613" cy="3811588"/>
          </a:xfrm>
        </p:spPr>
        <p:txBody>
          <a:bodyPr/>
          <a:lstStyle>
            <a:lvl1pPr marL="0" indent="0">
              <a:buNone/>
              <a:defRPr sz="1240"/>
            </a:lvl1pPr>
            <a:lvl2pPr marL="354330" indent="0">
              <a:buNone/>
              <a:defRPr sz="1085"/>
            </a:lvl2pPr>
            <a:lvl3pPr marL="708660" indent="0">
              <a:buNone/>
              <a:defRPr sz="930"/>
            </a:lvl3pPr>
            <a:lvl4pPr marL="1062990" indent="0">
              <a:buNone/>
              <a:defRPr sz="775"/>
            </a:lvl4pPr>
            <a:lvl5pPr marL="1417320" indent="0">
              <a:buNone/>
              <a:defRPr sz="775"/>
            </a:lvl5pPr>
            <a:lvl6pPr marL="1771650" indent="0">
              <a:buNone/>
              <a:defRPr sz="775"/>
            </a:lvl6pPr>
            <a:lvl7pPr marL="2125980" indent="0">
              <a:buNone/>
              <a:defRPr sz="775"/>
            </a:lvl7pPr>
            <a:lvl8pPr marL="2480310" indent="0">
              <a:buNone/>
              <a:defRPr sz="775"/>
            </a:lvl8pPr>
            <a:lvl9pPr marL="2834640" indent="0">
              <a:buNone/>
              <a:defRPr sz="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2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127" y="457200"/>
            <a:ext cx="2285613" cy="1600200"/>
          </a:xfrm>
        </p:spPr>
        <p:txBody>
          <a:bodyPr anchor="b"/>
          <a:lstStyle>
            <a:lvl1pPr>
              <a:defRPr sz="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2728" y="987426"/>
            <a:ext cx="3587591" cy="4873625"/>
          </a:xfrm>
        </p:spPr>
        <p:txBody>
          <a:bodyPr anchor="t"/>
          <a:lstStyle>
            <a:lvl1pPr marL="0" indent="0">
              <a:buNone/>
              <a:defRPr sz="2480"/>
            </a:lvl1pPr>
            <a:lvl2pPr marL="354330" indent="0">
              <a:buNone/>
              <a:defRPr sz="2170"/>
            </a:lvl2pPr>
            <a:lvl3pPr marL="708660" indent="0">
              <a:buNone/>
              <a:defRPr sz="1860"/>
            </a:lvl3pPr>
            <a:lvl4pPr marL="1062990" indent="0">
              <a:buNone/>
              <a:defRPr sz="1550"/>
            </a:lvl4pPr>
            <a:lvl5pPr marL="1417320" indent="0">
              <a:buNone/>
              <a:defRPr sz="1550"/>
            </a:lvl5pPr>
            <a:lvl6pPr marL="1771650" indent="0">
              <a:buNone/>
              <a:defRPr sz="1550"/>
            </a:lvl6pPr>
            <a:lvl7pPr marL="2125980" indent="0">
              <a:buNone/>
              <a:defRPr sz="1550"/>
            </a:lvl7pPr>
            <a:lvl8pPr marL="2480310" indent="0">
              <a:buNone/>
              <a:defRPr sz="1550"/>
            </a:lvl8pPr>
            <a:lvl9pPr marL="2834640" indent="0">
              <a:buNone/>
              <a:defRPr sz="15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8127" y="2057400"/>
            <a:ext cx="2285613" cy="3811588"/>
          </a:xfrm>
        </p:spPr>
        <p:txBody>
          <a:bodyPr/>
          <a:lstStyle>
            <a:lvl1pPr marL="0" indent="0">
              <a:buNone/>
              <a:defRPr sz="1240"/>
            </a:lvl1pPr>
            <a:lvl2pPr marL="354330" indent="0">
              <a:buNone/>
              <a:defRPr sz="1085"/>
            </a:lvl2pPr>
            <a:lvl3pPr marL="708660" indent="0">
              <a:buNone/>
              <a:defRPr sz="930"/>
            </a:lvl3pPr>
            <a:lvl4pPr marL="1062990" indent="0">
              <a:buNone/>
              <a:defRPr sz="775"/>
            </a:lvl4pPr>
            <a:lvl5pPr marL="1417320" indent="0">
              <a:buNone/>
              <a:defRPr sz="775"/>
            </a:lvl5pPr>
            <a:lvl6pPr marL="1771650" indent="0">
              <a:buNone/>
              <a:defRPr sz="775"/>
            </a:lvl6pPr>
            <a:lvl7pPr marL="2125980" indent="0">
              <a:buNone/>
              <a:defRPr sz="775"/>
            </a:lvl7pPr>
            <a:lvl8pPr marL="2480310" indent="0">
              <a:buNone/>
              <a:defRPr sz="775"/>
            </a:lvl8pPr>
            <a:lvl9pPr marL="2834640" indent="0">
              <a:buNone/>
              <a:defRPr sz="7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1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204" y="365126"/>
            <a:ext cx="61121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204" y="1825625"/>
            <a:ext cx="6112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204" y="6356352"/>
            <a:ext cx="1594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CB0DD1-0FB7-B340-85AA-47932AF6DD30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7436" y="6356352"/>
            <a:ext cx="2391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04911" y="6356352"/>
            <a:ext cx="15944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3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A51F0D-8988-5843-AB0A-D07C01F2B8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708660" rtl="0" eaLnBrk="1" latinLnBrk="0" hangingPunct="1">
        <a:lnSpc>
          <a:spcPct val="90000"/>
        </a:lnSpc>
        <a:spcBef>
          <a:spcPct val="0"/>
        </a:spcBef>
        <a:buNone/>
        <a:defRPr sz="34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7165" indent="-177165" algn="l" defTabSz="708660" rtl="0" eaLnBrk="1" latinLnBrk="0" hangingPunct="1">
        <a:lnSpc>
          <a:spcPct val="90000"/>
        </a:lnSpc>
        <a:spcBef>
          <a:spcPts val="775"/>
        </a:spcBef>
        <a:buFont typeface="Arial" panose="020B0604020202020204" pitchFamily="34" charset="0"/>
        <a:buChar char="•"/>
        <a:defRPr sz="2170" kern="1200">
          <a:solidFill>
            <a:schemeClr val="tx1"/>
          </a:solidFill>
          <a:latin typeface="+mn-lt"/>
          <a:ea typeface="+mn-ea"/>
          <a:cs typeface="+mn-cs"/>
        </a:defRPr>
      </a:lvl1pPr>
      <a:lvl2pPr marL="53149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860" kern="1200">
          <a:solidFill>
            <a:schemeClr val="tx1"/>
          </a:solidFill>
          <a:latin typeface="+mn-lt"/>
          <a:ea typeface="+mn-ea"/>
          <a:cs typeface="+mn-cs"/>
        </a:defRPr>
      </a:lvl2pPr>
      <a:lvl3pPr marL="88582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550" kern="1200">
          <a:solidFill>
            <a:schemeClr val="tx1"/>
          </a:solidFill>
          <a:latin typeface="+mn-lt"/>
          <a:ea typeface="+mn-ea"/>
          <a:cs typeface="+mn-cs"/>
        </a:defRPr>
      </a:lvl3pPr>
      <a:lvl4pPr marL="124015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4pPr>
      <a:lvl5pPr marL="159448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5pPr>
      <a:lvl6pPr marL="194881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6pPr>
      <a:lvl7pPr marL="230314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7pPr>
      <a:lvl8pPr marL="265747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8pPr>
      <a:lvl9pPr marL="3011805" indent="-177165" algn="l" defTabSz="708660" rtl="0" eaLnBrk="1" latinLnBrk="0" hangingPunct="1">
        <a:lnSpc>
          <a:spcPct val="90000"/>
        </a:lnSpc>
        <a:spcBef>
          <a:spcPts val="388"/>
        </a:spcBef>
        <a:buFont typeface="Arial" panose="020B0604020202020204" pitchFamily="34" charset="0"/>
        <a:buChar char="•"/>
        <a:defRPr sz="13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1pPr>
      <a:lvl2pPr marL="35433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2pPr>
      <a:lvl3pPr marL="70866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3pPr>
      <a:lvl4pPr marL="106299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5pPr>
      <a:lvl6pPr marL="177165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6pPr>
      <a:lvl7pPr marL="212598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7pPr>
      <a:lvl8pPr marL="248031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algn="l" defTabSz="708660" rtl="0" eaLnBrk="1" latinLnBrk="0" hangingPunct="1">
        <a:defRPr sz="13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92BFBFD-B1B8-4838-29ED-2597DC7BB087}"/>
              </a:ext>
            </a:extLst>
          </p:cNvPr>
          <p:cNvSpPr/>
          <p:nvPr/>
        </p:nvSpPr>
        <p:spPr>
          <a:xfrm>
            <a:off x="3664151" y="610950"/>
            <a:ext cx="3212193" cy="1632909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8B44BCC-92F6-DD55-03C7-689CAB53362D}"/>
              </a:ext>
            </a:extLst>
          </p:cNvPr>
          <p:cNvSpPr/>
          <p:nvPr/>
        </p:nvSpPr>
        <p:spPr>
          <a:xfrm>
            <a:off x="1560468" y="2761768"/>
            <a:ext cx="1905237" cy="2143919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12AE3-EE04-1511-2E3A-D81CDCF00171}"/>
              </a:ext>
            </a:extLst>
          </p:cNvPr>
          <p:cNvSpPr txBox="1"/>
          <p:nvPr/>
        </p:nvSpPr>
        <p:spPr>
          <a:xfrm>
            <a:off x="442833" y="1357809"/>
            <a:ext cx="15392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Aspen Reference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D84E71-6295-7942-1F22-7D18F9CDB82C}"/>
              </a:ext>
            </a:extLst>
          </p:cNvPr>
          <p:cNvSpPr txBox="1"/>
          <p:nvPr/>
        </p:nvSpPr>
        <p:spPr>
          <a:xfrm>
            <a:off x="1837258" y="2788474"/>
            <a:ext cx="15456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Sentinel-2 Time-series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3A64147-EC43-8BAA-A555-1F7EA4A5B3DE}"/>
              </a:ext>
            </a:extLst>
          </p:cNvPr>
          <p:cNvSpPr/>
          <p:nvPr/>
        </p:nvSpPr>
        <p:spPr>
          <a:xfrm>
            <a:off x="358625" y="2757183"/>
            <a:ext cx="1117129" cy="2144791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E5620EA-7462-5903-75CC-C4528A2CC5EC}"/>
              </a:ext>
            </a:extLst>
          </p:cNvPr>
          <p:cNvSpPr/>
          <p:nvPr/>
        </p:nvSpPr>
        <p:spPr>
          <a:xfrm>
            <a:off x="358623" y="1368561"/>
            <a:ext cx="3033910" cy="1219365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A8801A-CCB2-8F25-62B6-C446EF03C148}"/>
              </a:ext>
            </a:extLst>
          </p:cNvPr>
          <p:cNvSpPr txBox="1"/>
          <p:nvPr/>
        </p:nvSpPr>
        <p:spPr>
          <a:xfrm>
            <a:off x="3784540" y="637818"/>
            <a:ext cx="8242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Phenology</a:t>
            </a:r>
          </a:p>
        </p:txBody>
      </p:sp>
      <p:pic>
        <p:nvPicPr>
          <p:cNvPr id="21" name="Picture 20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41034F75-09E4-705F-AA6C-A0D2B9EA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75" y="852867"/>
            <a:ext cx="1332746" cy="1237361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39A0CD7-31F2-FE08-346D-9E95A4A02AB2}"/>
              </a:ext>
            </a:extLst>
          </p:cNvPr>
          <p:cNvSpPr/>
          <p:nvPr/>
        </p:nvSpPr>
        <p:spPr>
          <a:xfrm>
            <a:off x="3671863" y="2456708"/>
            <a:ext cx="3212202" cy="2387042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E5F91-DEAA-52A1-3CC0-210D229CFF7B}"/>
              </a:ext>
            </a:extLst>
          </p:cNvPr>
          <p:cNvSpPr txBox="1"/>
          <p:nvPr/>
        </p:nvSpPr>
        <p:spPr>
          <a:xfrm>
            <a:off x="3928730" y="2520222"/>
            <a:ext cx="26837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Median seasonal composites (S1 and S2)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BCD699B-ECEE-0D4C-9A5A-14F06D916720}"/>
              </a:ext>
            </a:extLst>
          </p:cNvPr>
          <p:cNvSpPr/>
          <p:nvPr/>
        </p:nvSpPr>
        <p:spPr>
          <a:xfrm>
            <a:off x="358625" y="318604"/>
            <a:ext cx="3033913" cy="972592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92FD1-62A3-BF3E-146E-648B36FE2029}"/>
              </a:ext>
            </a:extLst>
          </p:cNvPr>
          <p:cNvSpPr txBox="1"/>
          <p:nvPr/>
        </p:nvSpPr>
        <p:spPr>
          <a:xfrm>
            <a:off x="424953" y="327110"/>
            <a:ext cx="24266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Create the Initial Aspen Forest Mask</a:t>
            </a:r>
          </a:p>
        </p:txBody>
      </p:sp>
      <p:pic>
        <p:nvPicPr>
          <p:cNvPr id="29" name="Picture 28" descr="A map of a country&#10;&#10;Description automatically generated">
            <a:extLst>
              <a:ext uri="{FF2B5EF4-FFF2-40B4-BE49-F238E27FC236}">
                <a16:creationId xmlns:a16="http://schemas.microsoft.com/office/drawing/2014/main" id="{FD5930AF-B113-3BB1-0EBE-D3B30B8AF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85" y="694615"/>
            <a:ext cx="640225" cy="1038023"/>
          </a:xfrm>
          <a:prstGeom prst="rect">
            <a:avLst/>
          </a:prstGeom>
        </p:spPr>
      </p:pic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498F0CA-ACDC-E493-E98B-EC3F1D57F4DA}"/>
              </a:ext>
            </a:extLst>
          </p:cNvPr>
          <p:cNvCxnSpPr>
            <a:cxnSpLocks/>
            <a:stCxn id="15" idx="3"/>
            <a:endCxn id="5" idx="0"/>
          </p:cNvCxnSpPr>
          <p:nvPr/>
        </p:nvCxnSpPr>
        <p:spPr>
          <a:xfrm flipH="1">
            <a:off x="2513085" y="1978242"/>
            <a:ext cx="879448" cy="783524"/>
          </a:xfrm>
          <a:prstGeom prst="bentConnector4">
            <a:avLst>
              <a:gd name="adj1" fmla="val -25994"/>
              <a:gd name="adj2" fmla="val 88906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OAA/VIIRS/001/VNP22Q2">
            <a:extLst>
              <a:ext uri="{FF2B5EF4-FFF2-40B4-BE49-F238E27FC236}">
                <a16:creationId xmlns:a16="http://schemas.microsoft.com/office/drawing/2014/main" id="{27FCA841-036A-85D7-E310-574AFCDEF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814" y="1270920"/>
            <a:ext cx="749743" cy="7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73C75D8-65E2-ADC1-C9F2-B5C4A03D032A}"/>
              </a:ext>
            </a:extLst>
          </p:cNvPr>
          <p:cNvCxnSpPr>
            <a:cxnSpLocks/>
            <a:stCxn id="25" idx="1"/>
            <a:endCxn id="15" idx="1"/>
          </p:cNvCxnSpPr>
          <p:nvPr/>
        </p:nvCxnSpPr>
        <p:spPr>
          <a:xfrm rot="10800000" flipV="1">
            <a:off x="358623" y="804900"/>
            <a:ext cx="12700" cy="1173342"/>
          </a:xfrm>
          <a:prstGeom prst="bentConnector3">
            <a:avLst>
              <a:gd name="adj1" fmla="val 1800000"/>
            </a:avLst>
          </a:prstGeom>
          <a:ln w="6350">
            <a:solidFill>
              <a:schemeClr val="tx1"/>
            </a:solidFill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7FF39D1-6A28-19F9-09DF-7893C7B90270}"/>
              </a:ext>
            </a:extLst>
          </p:cNvPr>
          <p:cNvCxnSpPr>
            <a:cxnSpLocks/>
            <a:stCxn id="25" idx="3"/>
            <a:endCxn id="4" idx="1"/>
          </p:cNvCxnSpPr>
          <p:nvPr/>
        </p:nvCxnSpPr>
        <p:spPr>
          <a:xfrm>
            <a:off x="3392538" y="804902"/>
            <a:ext cx="271613" cy="62250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0" name="Picture 1039" descr="A satellite view of a green forest&#10;&#10;Description automatically generated">
            <a:extLst>
              <a:ext uri="{FF2B5EF4-FFF2-40B4-BE49-F238E27FC236}">
                <a16:creationId xmlns:a16="http://schemas.microsoft.com/office/drawing/2014/main" id="{0B5EFD15-8EF4-4322-5095-6A38B591D8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547" y="3815619"/>
            <a:ext cx="684557" cy="668774"/>
          </a:xfrm>
          <a:prstGeom prst="rect">
            <a:avLst/>
          </a:prstGeom>
        </p:spPr>
      </p:pic>
      <p:pic>
        <p:nvPicPr>
          <p:cNvPr id="1042" name="Picture 1041" descr="A aerial view of a land&#10;&#10;Description automatically generated">
            <a:extLst>
              <a:ext uri="{FF2B5EF4-FFF2-40B4-BE49-F238E27FC236}">
                <a16:creationId xmlns:a16="http://schemas.microsoft.com/office/drawing/2014/main" id="{2D53358B-242A-0D05-2C9B-4509317C2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964" y="3815619"/>
            <a:ext cx="684557" cy="670747"/>
          </a:xfrm>
          <a:prstGeom prst="rect">
            <a:avLst/>
          </a:prstGeom>
        </p:spPr>
      </p:pic>
      <p:pic>
        <p:nvPicPr>
          <p:cNvPr id="1046" name="Picture 1045" descr="A close-up of a rock&#10;&#10;Description automatically generated">
            <a:extLst>
              <a:ext uri="{FF2B5EF4-FFF2-40B4-BE49-F238E27FC236}">
                <a16:creationId xmlns:a16="http://schemas.microsoft.com/office/drawing/2014/main" id="{C8FD2FF3-97CF-4F80-CFA7-72737D6065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4715" y="3815619"/>
            <a:ext cx="684560" cy="668777"/>
          </a:xfrm>
          <a:prstGeom prst="rect">
            <a:avLst/>
          </a:prstGeom>
        </p:spPr>
      </p:pic>
      <p:pic>
        <p:nvPicPr>
          <p:cNvPr id="1048" name="Picture 1047" descr="A close-up of a rock&#10;&#10;Description automatically generated">
            <a:extLst>
              <a:ext uri="{FF2B5EF4-FFF2-40B4-BE49-F238E27FC236}">
                <a16:creationId xmlns:a16="http://schemas.microsoft.com/office/drawing/2014/main" id="{E8487066-BC54-188D-5002-D01A2E7427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6443" y="3815617"/>
            <a:ext cx="684559" cy="668776"/>
          </a:xfrm>
          <a:prstGeom prst="rect">
            <a:avLst/>
          </a:prstGeom>
        </p:spPr>
      </p:pic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6563725-19E5-952D-88F9-0B25A0DDF896}"/>
              </a:ext>
            </a:extLst>
          </p:cNvPr>
          <p:cNvSpPr/>
          <p:nvPr/>
        </p:nvSpPr>
        <p:spPr>
          <a:xfrm>
            <a:off x="3739998" y="2854760"/>
            <a:ext cx="1517038" cy="1702285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20223018-E99E-4D47-7F98-5F5735709DC8}"/>
              </a:ext>
            </a:extLst>
          </p:cNvPr>
          <p:cNvSpPr/>
          <p:nvPr/>
        </p:nvSpPr>
        <p:spPr>
          <a:xfrm>
            <a:off x="5300751" y="2854760"/>
            <a:ext cx="1517038" cy="1702285"/>
          </a:xfrm>
          <a:prstGeom prst="rect">
            <a:avLst/>
          </a:prstGeom>
          <a:noFill/>
          <a:ln w="3175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9512662C-F0DA-F358-9C84-4A7E45FACB4E}"/>
              </a:ext>
            </a:extLst>
          </p:cNvPr>
          <p:cNvSpPr txBox="1"/>
          <p:nvPr/>
        </p:nvSpPr>
        <p:spPr>
          <a:xfrm>
            <a:off x="3881120" y="4557042"/>
            <a:ext cx="1337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cs typeface="Times New Roman" panose="02020603050405020304" pitchFamily="18" charset="0"/>
              </a:rPr>
              <a:t>S2 Summer/Autumn</a:t>
            </a: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40AC9505-FD70-0DD1-EEE1-BAF2519F6E3F}"/>
              </a:ext>
            </a:extLst>
          </p:cNvPr>
          <p:cNvSpPr txBox="1"/>
          <p:nvPr/>
        </p:nvSpPr>
        <p:spPr>
          <a:xfrm>
            <a:off x="5422708" y="4557042"/>
            <a:ext cx="1337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cs typeface="Times New Roman" panose="02020603050405020304" pitchFamily="18" charset="0"/>
              </a:rPr>
              <a:t>S1 Summer/Winter</a:t>
            </a:r>
          </a:p>
        </p:txBody>
      </p:sp>
      <p:pic>
        <p:nvPicPr>
          <p:cNvPr id="1069" name="Picture 1068" descr="Aerial view of a river and forest&#10;&#10;Description automatically generated">
            <a:extLst>
              <a:ext uri="{FF2B5EF4-FFF2-40B4-BE49-F238E27FC236}">
                <a16:creationId xmlns:a16="http://schemas.microsoft.com/office/drawing/2014/main" id="{C707C191-3BA2-357B-7244-E2A12B78E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171" y="1665722"/>
            <a:ext cx="821250" cy="802370"/>
          </a:xfrm>
          <a:prstGeom prst="rect">
            <a:avLst/>
          </a:prstGeom>
        </p:spPr>
      </p:pic>
      <p:pic>
        <p:nvPicPr>
          <p:cNvPr id="1070" name="Picture 1069" descr="A map of a country&#10;&#10;Description automatically generated">
            <a:extLst>
              <a:ext uri="{FF2B5EF4-FFF2-40B4-BE49-F238E27FC236}">
                <a16:creationId xmlns:a16="http://schemas.microsoft.com/office/drawing/2014/main" id="{40BFB0BB-409C-996D-162A-6CD47B07B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90" y="1628074"/>
            <a:ext cx="566780" cy="918944"/>
          </a:xfrm>
          <a:prstGeom prst="rect">
            <a:avLst/>
          </a:prstGeom>
        </p:spPr>
      </p:pic>
      <p:sp>
        <p:nvSpPr>
          <p:cNvPr id="1075" name="Rectangle 1074">
            <a:extLst>
              <a:ext uri="{FF2B5EF4-FFF2-40B4-BE49-F238E27FC236}">
                <a16:creationId xmlns:a16="http://schemas.microsoft.com/office/drawing/2014/main" id="{27F3AC49-A23F-8AD3-D817-A75CAD7A24E6}"/>
              </a:ext>
            </a:extLst>
          </p:cNvPr>
          <p:cNvSpPr/>
          <p:nvPr/>
        </p:nvSpPr>
        <p:spPr>
          <a:xfrm>
            <a:off x="1498119" y="1665722"/>
            <a:ext cx="320040" cy="320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12884622-B3C9-9EB5-7BAB-E0BC278EE64F}"/>
              </a:ext>
            </a:extLst>
          </p:cNvPr>
          <p:cNvSpPr/>
          <p:nvPr/>
        </p:nvSpPr>
        <p:spPr>
          <a:xfrm>
            <a:off x="1875214" y="1907180"/>
            <a:ext cx="320040" cy="320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77" name="Rectangle 1076">
            <a:extLst>
              <a:ext uri="{FF2B5EF4-FFF2-40B4-BE49-F238E27FC236}">
                <a16:creationId xmlns:a16="http://schemas.microsoft.com/office/drawing/2014/main" id="{C125E01B-9836-E5E8-4A80-5E0ADFE79EF0}"/>
              </a:ext>
            </a:extLst>
          </p:cNvPr>
          <p:cNvSpPr/>
          <p:nvPr/>
        </p:nvSpPr>
        <p:spPr>
          <a:xfrm>
            <a:off x="1417688" y="2068322"/>
            <a:ext cx="320040" cy="32004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cxnSp>
        <p:nvCxnSpPr>
          <p:cNvPr id="1079" name="Straight Connector 1078">
            <a:extLst>
              <a:ext uri="{FF2B5EF4-FFF2-40B4-BE49-F238E27FC236}">
                <a16:creationId xmlns:a16="http://schemas.microsoft.com/office/drawing/2014/main" id="{3D34016E-13CB-CD32-CDA8-BF27BD61138D}"/>
              </a:ext>
            </a:extLst>
          </p:cNvPr>
          <p:cNvCxnSpPr>
            <a:cxnSpLocks/>
          </p:cNvCxnSpPr>
          <p:nvPr/>
        </p:nvCxnSpPr>
        <p:spPr>
          <a:xfrm flipV="1">
            <a:off x="2220026" y="1665724"/>
            <a:ext cx="193147" cy="2351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31621095-8440-CFB5-9096-33636C954BB7}"/>
              </a:ext>
            </a:extLst>
          </p:cNvPr>
          <p:cNvCxnSpPr>
            <a:cxnSpLocks/>
          </p:cNvCxnSpPr>
          <p:nvPr/>
        </p:nvCxnSpPr>
        <p:spPr>
          <a:xfrm>
            <a:off x="2220024" y="2222466"/>
            <a:ext cx="187606" cy="245626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E72F5369-33B2-BCEF-BB42-605CBD84220D}"/>
              </a:ext>
            </a:extLst>
          </p:cNvPr>
          <p:cNvCxnSpPr/>
          <p:nvPr/>
        </p:nvCxnSpPr>
        <p:spPr>
          <a:xfrm>
            <a:off x="1417688" y="2434334"/>
            <a:ext cx="320040" cy="0"/>
          </a:xfrm>
          <a:prstGeom prst="straightConnector1">
            <a:avLst/>
          </a:prstGeom>
          <a:ln w="317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5" name="TextBox 1084">
            <a:extLst>
              <a:ext uri="{FF2B5EF4-FFF2-40B4-BE49-F238E27FC236}">
                <a16:creationId xmlns:a16="http://schemas.microsoft.com/office/drawing/2014/main" id="{3E4CE467-7F35-66F4-C182-9AE1B4040097}"/>
              </a:ext>
            </a:extLst>
          </p:cNvPr>
          <p:cNvSpPr txBox="1"/>
          <p:nvPr/>
        </p:nvSpPr>
        <p:spPr>
          <a:xfrm>
            <a:off x="1400707" y="2384132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cs typeface="Times New Roman" panose="02020603050405020304" pitchFamily="18" charset="0"/>
              </a:rPr>
              <a:t>5km</a:t>
            </a:r>
          </a:p>
        </p:txBody>
      </p:sp>
      <p:sp>
        <p:nvSpPr>
          <p:cNvPr id="1086" name="Oval 1085">
            <a:extLst>
              <a:ext uri="{FF2B5EF4-FFF2-40B4-BE49-F238E27FC236}">
                <a16:creationId xmlns:a16="http://schemas.microsoft.com/office/drawing/2014/main" id="{6ED732E4-7C55-129F-EE49-E69FABB74577}"/>
              </a:ext>
            </a:extLst>
          </p:cNvPr>
          <p:cNvSpPr/>
          <p:nvPr/>
        </p:nvSpPr>
        <p:spPr>
          <a:xfrm>
            <a:off x="1471150" y="220307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89" name="Oval 1088">
            <a:extLst>
              <a:ext uri="{FF2B5EF4-FFF2-40B4-BE49-F238E27FC236}">
                <a16:creationId xmlns:a16="http://schemas.microsoft.com/office/drawing/2014/main" id="{0D92225B-6604-0FAC-2069-9AF7797E3F43}"/>
              </a:ext>
            </a:extLst>
          </p:cNvPr>
          <p:cNvSpPr/>
          <p:nvPr/>
        </p:nvSpPr>
        <p:spPr>
          <a:xfrm>
            <a:off x="1606068" y="229244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0" name="Oval 1089">
            <a:extLst>
              <a:ext uri="{FF2B5EF4-FFF2-40B4-BE49-F238E27FC236}">
                <a16:creationId xmlns:a16="http://schemas.microsoft.com/office/drawing/2014/main" id="{793ADF80-56E8-E3DE-3A41-F9567C07CE10}"/>
              </a:ext>
            </a:extLst>
          </p:cNvPr>
          <p:cNvSpPr/>
          <p:nvPr/>
        </p:nvSpPr>
        <p:spPr>
          <a:xfrm>
            <a:off x="1471150" y="211735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1" name="Oval 1090">
            <a:extLst>
              <a:ext uri="{FF2B5EF4-FFF2-40B4-BE49-F238E27FC236}">
                <a16:creationId xmlns:a16="http://schemas.microsoft.com/office/drawing/2014/main" id="{42D6ED2D-2B26-4904-45C3-DFB523D556FE}"/>
              </a:ext>
            </a:extLst>
          </p:cNvPr>
          <p:cNvSpPr/>
          <p:nvPr/>
        </p:nvSpPr>
        <p:spPr>
          <a:xfrm>
            <a:off x="2811622" y="2176749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2" name="Oval 1091">
            <a:extLst>
              <a:ext uri="{FF2B5EF4-FFF2-40B4-BE49-F238E27FC236}">
                <a16:creationId xmlns:a16="http://schemas.microsoft.com/office/drawing/2014/main" id="{E906048B-19F7-FBDD-2E97-51FBA7079F34}"/>
              </a:ext>
            </a:extLst>
          </p:cNvPr>
          <p:cNvSpPr/>
          <p:nvPr/>
        </p:nvSpPr>
        <p:spPr>
          <a:xfrm>
            <a:off x="1531991" y="216171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3" name="Oval 1092">
            <a:extLst>
              <a:ext uri="{FF2B5EF4-FFF2-40B4-BE49-F238E27FC236}">
                <a16:creationId xmlns:a16="http://schemas.microsoft.com/office/drawing/2014/main" id="{C2D3AF03-EB96-6D10-193A-6FC92D3E57AE}"/>
              </a:ext>
            </a:extLst>
          </p:cNvPr>
          <p:cNvSpPr/>
          <p:nvPr/>
        </p:nvSpPr>
        <p:spPr>
          <a:xfrm>
            <a:off x="2857341" y="1938208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4" name="Oval 1093">
            <a:extLst>
              <a:ext uri="{FF2B5EF4-FFF2-40B4-BE49-F238E27FC236}">
                <a16:creationId xmlns:a16="http://schemas.microsoft.com/office/drawing/2014/main" id="{4E9C65A5-84B3-0460-222B-133686B28522}"/>
              </a:ext>
            </a:extLst>
          </p:cNvPr>
          <p:cNvSpPr/>
          <p:nvPr/>
        </p:nvSpPr>
        <p:spPr>
          <a:xfrm>
            <a:off x="2543626" y="2379904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5" name="Oval 1094">
            <a:extLst>
              <a:ext uri="{FF2B5EF4-FFF2-40B4-BE49-F238E27FC236}">
                <a16:creationId xmlns:a16="http://schemas.microsoft.com/office/drawing/2014/main" id="{0A74156C-F45A-D8FE-FFA0-F172480AC9DE}"/>
              </a:ext>
            </a:extLst>
          </p:cNvPr>
          <p:cNvSpPr/>
          <p:nvPr/>
        </p:nvSpPr>
        <p:spPr>
          <a:xfrm>
            <a:off x="3075997" y="1766798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6" name="Oval 1095">
            <a:extLst>
              <a:ext uri="{FF2B5EF4-FFF2-40B4-BE49-F238E27FC236}">
                <a16:creationId xmlns:a16="http://schemas.microsoft.com/office/drawing/2014/main" id="{F53613DF-99B9-36AE-E3DF-ED15F02EAD3D}"/>
              </a:ext>
            </a:extLst>
          </p:cNvPr>
          <p:cNvSpPr/>
          <p:nvPr/>
        </p:nvSpPr>
        <p:spPr>
          <a:xfrm>
            <a:off x="1649671" y="212464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7" name="Oval 1096">
            <a:extLst>
              <a:ext uri="{FF2B5EF4-FFF2-40B4-BE49-F238E27FC236}">
                <a16:creationId xmlns:a16="http://schemas.microsoft.com/office/drawing/2014/main" id="{FC70B732-1343-C228-F864-3B6F2C6F8957}"/>
              </a:ext>
            </a:extLst>
          </p:cNvPr>
          <p:cNvSpPr/>
          <p:nvPr/>
        </p:nvSpPr>
        <p:spPr>
          <a:xfrm>
            <a:off x="1536789" y="180349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8" name="Oval 1097">
            <a:extLst>
              <a:ext uri="{FF2B5EF4-FFF2-40B4-BE49-F238E27FC236}">
                <a16:creationId xmlns:a16="http://schemas.microsoft.com/office/drawing/2014/main" id="{DDF1111F-706D-6C44-8489-F48A8D1490DE}"/>
              </a:ext>
            </a:extLst>
          </p:cNvPr>
          <p:cNvSpPr/>
          <p:nvPr/>
        </p:nvSpPr>
        <p:spPr>
          <a:xfrm>
            <a:off x="1671707" y="1892859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099" name="Oval 1098">
            <a:extLst>
              <a:ext uri="{FF2B5EF4-FFF2-40B4-BE49-F238E27FC236}">
                <a16:creationId xmlns:a16="http://schemas.microsoft.com/office/drawing/2014/main" id="{E2D7FC26-E853-D598-6706-091EAEE5120D}"/>
              </a:ext>
            </a:extLst>
          </p:cNvPr>
          <p:cNvSpPr/>
          <p:nvPr/>
        </p:nvSpPr>
        <p:spPr>
          <a:xfrm>
            <a:off x="1536789" y="171776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0" name="Oval 1099">
            <a:extLst>
              <a:ext uri="{FF2B5EF4-FFF2-40B4-BE49-F238E27FC236}">
                <a16:creationId xmlns:a16="http://schemas.microsoft.com/office/drawing/2014/main" id="{6BC60109-E1EE-2A90-7789-72B814BB4CB8}"/>
              </a:ext>
            </a:extLst>
          </p:cNvPr>
          <p:cNvSpPr/>
          <p:nvPr/>
        </p:nvSpPr>
        <p:spPr>
          <a:xfrm>
            <a:off x="1597630" y="176212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1" name="Oval 1100">
            <a:extLst>
              <a:ext uri="{FF2B5EF4-FFF2-40B4-BE49-F238E27FC236}">
                <a16:creationId xmlns:a16="http://schemas.microsoft.com/office/drawing/2014/main" id="{1D65BECA-8DB1-F6EC-5151-1FAAA4020C0C}"/>
              </a:ext>
            </a:extLst>
          </p:cNvPr>
          <p:cNvSpPr/>
          <p:nvPr/>
        </p:nvSpPr>
        <p:spPr>
          <a:xfrm>
            <a:off x="1715310" y="1725063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2" name="Oval 1101">
            <a:extLst>
              <a:ext uri="{FF2B5EF4-FFF2-40B4-BE49-F238E27FC236}">
                <a16:creationId xmlns:a16="http://schemas.microsoft.com/office/drawing/2014/main" id="{817704F3-B87E-8FA2-8FFC-53262FE881D8}"/>
              </a:ext>
            </a:extLst>
          </p:cNvPr>
          <p:cNvSpPr/>
          <p:nvPr/>
        </p:nvSpPr>
        <p:spPr>
          <a:xfrm>
            <a:off x="1931244" y="2049481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3" name="Oval 1102">
            <a:extLst>
              <a:ext uri="{FF2B5EF4-FFF2-40B4-BE49-F238E27FC236}">
                <a16:creationId xmlns:a16="http://schemas.microsoft.com/office/drawing/2014/main" id="{9211118F-763C-C181-6D03-24953E729179}"/>
              </a:ext>
            </a:extLst>
          </p:cNvPr>
          <p:cNvSpPr/>
          <p:nvPr/>
        </p:nvSpPr>
        <p:spPr>
          <a:xfrm>
            <a:off x="2066162" y="21388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4" name="Oval 1103">
            <a:extLst>
              <a:ext uri="{FF2B5EF4-FFF2-40B4-BE49-F238E27FC236}">
                <a16:creationId xmlns:a16="http://schemas.microsoft.com/office/drawing/2014/main" id="{F5A1CD49-BD08-41B1-A8CF-57F810AC599D}"/>
              </a:ext>
            </a:extLst>
          </p:cNvPr>
          <p:cNvSpPr/>
          <p:nvPr/>
        </p:nvSpPr>
        <p:spPr>
          <a:xfrm>
            <a:off x="1931244" y="196375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5" name="Oval 1104">
            <a:extLst>
              <a:ext uri="{FF2B5EF4-FFF2-40B4-BE49-F238E27FC236}">
                <a16:creationId xmlns:a16="http://schemas.microsoft.com/office/drawing/2014/main" id="{5096B0D9-B1A4-ED4D-F8F5-05D56B29B056}"/>
              </a:ext>
            </a:extLst>
          </p:cNvPr>
          <p:cNvSpPr/>
          <p:nvPr/>
        </p:nvSpPr>
        <p:spPr>
          <a:xfrm>
            <a:off x="1992085" y="2008117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6" name="Oval 1105">
            <a:extLst>
              <a:ext uri="{FF2B5EF4-FFF2-40B4-BE49-F238E27FC236}">
                <a16:creationId xmlns:a16="http://schemas.microsoft.com/office/drawing/2014/main" id="{ECDFCC73-5214-3EC7-79CC-E94E487615B1}"/>
              </a:ext>
            </a:extLst>
          </p:cNvPr>
          <p:cNvSpPr/>
          <p:nvPr/>
        </p:nvSpPr>
        <p:spPr>
          <a:xfrm>
            <a:off x="2109765" y="1971054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1107" name="Oval 1106">
            <a:extLst>
              <a:ext uri="{FF2B5EF4-FFF2-40B4-BE49-F238E27FC236}">
                <a16:creationId xmlns:a16="http://schemas.microsoft.com/office/drawing/2014/main" id="{8E3E3109-6B86-95A5-9E00-8E991FCD14A3}"/>
              </a:ext>
            </a:extLst>
          </p:cNvPr>
          <p:cNvSpPr/>
          <p:nvPr/>
        </p:nvSpPr>
        <p:spPr>
          <a:xfrm>
            <a:off x="2543625" y="1837453"/>
            <a:ext cx="45719" cy="4571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238667A3-05B8-D77B-7A88-494E7E2554CC}"/>
              </a:ext>
            </a:extLst>
          </p:cNvPr>
          <p:cNvGrpSpPr/>
          <p:nvPr/>
        </p:nvGrpSpPr>
        <p:grpSpPr>
          <a:xfrm>
            <a:off x="1641534" y="3094400"/>
            <a:ext cx="863351" cy="823112"/>
            <a:chOff x="250095" y="2897978"/>
            <a:chExt cx="863351" cy="823112"/>
          </a:xfrm>
        </p:grpSpPr>
        <p:pic>
          <p:nvPicPr>
            <p:cNvPr id="1108" name="Picture 1107" descr="A satellite view of a green forest&#10;&#10;Description automatically generated">
              <a:extLst>
                <a:ext uri="{FF2B5EF4-FFF2-40B4-BE49-F238E27FC236}">
                  <a16:creationId xmlns:a16="http://schemas.microsoft.com/office/drawing/2014/main" id="{855B879E-655E-31DE-BBFD-335D4F07C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095" y="2897978"/>
              <a:ext cx="684557" cy="668774"/>
            </a:xfrm>
            <a:prstGeom prst="rect">
              <a:avLst/>
            </a:prstGeom>
          </p:spPr>
        </p:pic>
        <p:pic>
          <p:nvPicPr>
            <p:cNvPr id="1109" name="Picture 1108" descr="A satellite view of a green forest&#10;&#10;Description automatically generated">
              <a:extLst>
                <a:ext uri="{FF2B5EF4-FFF2-40B4-BE49-F238E27FC236}">
                  <a16:creationId xmlns:a16="http://schemas.microsoft.com/office/drawing/2014/main" id="{41B5F9D7-039F-2F22-485D-57A45ACBD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970" y="2952358"/>
              <a:ext cx="684557" cy="668774"/>
            </a:xfrm>
            <a:prstGeom prst="rect">
              <a:avLst/>
            </a:prstGeom>
          </p:spPr>
        </p:pic>
        <p:pic>
          <p:nvPicPr>
            <p:cNvPr id="1110" name="Picture 1109" descr="A satellite view of a green forest&#10;&#10;Description automatically generated">
              <a:extLst>
                <a:ext uri="{FF2B5EF4-FFF2-40B4-BE49-F238E27FC236}">
                  <a16:creationId xmlns:a16="http://schemas.microsoft.com/office/drawing/2014/main" id="{FD966248-C824-A0D0-E3F3-A455C89E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972" y="2996367"/>
              <a:ext cx="684557" cy="668774"/>
            </a:xfrm>
            <a:prstGeom prst="rect">
              <a:avLst/>
            </a:prstGeom>
          </p:spPr>
        </p:pic>
        <p:pic>
          <p:nvPicPr>
            <p:cNvPr id="1111" name="Picture 1110" descr="A satellite view of a green forest&#10;&#10;Description automatically generated">
              <a:extLst>
                <a:ext uri="{FF2B5EF4-FFF2-40B4-BE49-F238E27FC236}">
                  <a16:creationId xmlns:a16="http://schemas.microsoft.com/office/drawing/2014/main" id="{3894A5D4-61AB-9E27-5D7F-03FE0CB3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8889" y="3052316"/>
              <a:ext cx="684557" cy="668774"/>
            </a:xfrm>
            <a:prstGeom prst="rect">
              <a:avLst/>
            </a:prstGeom>
          </p:spPr>
        </p:pic>
      </p:grpSp>
      <p:pic>
        <p:nvPicPr>
          <p:cNvPr id="1113" name="Picture 1112" descr="A close-up of a grey and white surface&#10;&#10;Description automatically generated">
            <a:extLst>
              <a:ext uri="{FF2B5EF4-FFF2-40B4-BE49-F238E27FC236}">
                <a16:creationId xmlns:a16="http://schemas.microsoft.com/office/drawing/2014/main" id="{23E0CF58-B170-0DCE-FE62-9CF8D3A755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94164" y="3184163"/>
            <a:ext cx="750438" cy="73293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115" name="Picture 11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37A18C1-5CEB-5A86-DC5B-CD5682F6BB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41424" y="4222266"/>
            <a:ext cx="825290" cy="516486"/>
          </a:xfrm>
          <a:prstGeom prst="rect">
            <a:avLst/>
          </a:prstGeom>
        </p:spPr>
      </p:pic>
      <p:pic>
        <p:nvPicPr>
          <p:cNvPr id="1117" name="Picture 111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0ACE8A5-2A6E-17BF-D5E5-886B16E4B4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0748" y="4230531"/>
            <a:ext cx="774325" cy="505994"/>
          </a:xfrm>
          <a:prstGeom prst="rect">
            <a:avLst/>
          </a:prstGeom>
        </p:spPr>
      </p:pic>
      <p:pic>
        <p:nvPicPr>
          <p:cNvPr id="1120" name="Picture 1119" descr="A black and white image of a black and white image&#10;&#10;Description automatically generated">
            <a:extLst>
              <a:ext uri="{FF2B5EF4-FFF2-40B4-BE49-F238E27FC236}">
                <a16:creationId xmlns:a16="http://schemas.microsoft.com/office/drawing/2014/main" id="{6FAAFE79-95DC-5494-9DD5-66C344893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5236" y="597984"/>
            <a:ext cx="624417" cy="60981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cxnSp>
        <p:nvCxnSpPr>
          <p:cNvPr id="1123" name="Straight Arrow Connector 1122">
            <a:extLst>
              <a:ext uri="{FF2B5EF4-FFF2-40B4-BE49-F238E27FC236}">
                <a16:creationId xmlns:a16="http://schemas.microsoft.com/office/drawing/2014/main" id="{31626A09-7CD4-A724-1402-3B46790F8622}"/>
              </a:ext>
            </a:extLst>
          </p:cNvPr>
          <p:cNvCxnSpPr>
            <a:cxnSpLocks/>
            <a:stCxn id="4" idx="2"/>
            <a:endCxn id="22" idx="0"/>
          </p:cNvCxnSpPr>
          <p:nvPr/>
        </p:nvCxnSpPr>
        <p:spPr>
          <a:xfrm>
            <a:off x="5270246" y="2243859"/>
            <a:ext cx="7718" cy="21285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27" name="Picture 1126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61DDB12C-3631-50F9-6C1D-D3AA19BC41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6921" y="604868"/>
            <a:ext cx="613945" cy="59604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29" name="TextBox 1128">
            <a:extLst>
              <a:ext uri="{FF2B5EF4-FFF2-40B4-BE49-F238E27FC236}">
                <a16:creationId xmlns:a16="http://schemas.microsoft.com/office/drawing/2014/main" id="{0DCD3151-DC75-00AD-ABB4-14FAB325CB40}"/>
              </a:ext>
            </a:extLst>
          </p:cNvPr>
          <p:cNvSpPr txBox="1"/>
          <p:nvPr/>
        </p:nvSpPr>
        <p:spPr>
          <a:xfrm>
            <a:off x="2621861" y="650417"/>
            <a:ext cx="719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cs typeface="Times New Roman" panose="02020603050405020304" pitchFamily="18" charset="0"/>
              </a:rPr>
              <a:t>Live Basal Area &gt; 10 stems/ha</a:t>
            </a:r>
          </a:p>
        </p:txBody>
      </p:sp>
      <p:cxnSp>
        <p:nvCxnSpPr>
          <p:cNvPr id="1131" name="Straight Arrow Connector 1130">
            <a:extLst>
              <a:ext uri="{FF2B5EF4-FFF2-40B4-BE49-F238E27FC236}">
                <a16:creationId xmlns:a16="http://schemas.microsoft.com/office/drawing/2014/main" id="{725C4D43-75DB-55CE-38C4-8019445F8480}"/>
              </a:ext>
            </a:extLst>
          </p:cNvPr>
          <p:cNvCxnSpPr>
            <a:cxnSpLocks/>
            <a:stCxn id="1127" idx="3"/>
            <a:endCxn id="1120" idx="1"/>
          </p:cNvCxnSpPr>
          <p:nvPr/>
        </p:nvCxnSpPr>
        <p:spPr>
          <a:xfrm flipV="1">
            <a:off x="1860864" y="902890"/>
            <a:ext cx="174370" cy="1"/>
          </a:xfrm>
          <a:prstGeom prst="straightConnector1">
            <a:avLst/>
          </a:prstGeom>
          <a:ln w="6350">
            <a:solidFill>
              <a:schemeClr val="tx1"/>
            </a:solidFill>
            <a:headEnd w="sm" len="sm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56" name="Group 1155">
            <a:extLst>
              <a:ext uri="{FF2B5EF4-FFF2-40B4-BE49-F238E27FC236}">
                <a16:creationId xmlns:a16="http://schemas.microsoft.com/office/drawing/2014/main" id="{348DA3EE-B4B8-DC2F-3F6E-0E5FFA3D0C8B}"/>
              </a:ext>
            </a:extLst>
          </p:cNvPr>
          <p:cNvGrpSpPr/>
          <p:nvPr/>
        </p:nvGrpSpPr>
        <p:grpSpPr>
          <a:xfrm>
            <a:off x="544209" y="3192791"/>
            <a:ext cx="767942" cy="709267"/>
            <a:chOff x="256221" y="4529771"/>
            <a:chExt cx="862622" cy="827837"/>
          </a:xfrm>
        </p:grpSpPr>
        <p:pic>
          <p:nvPicPr>
            <p:cNvPr id="1134" name="Picture 1133" descr="A close-up of a rock&#10;&#10;Description automatically generated">
              <a:extLst>
                <a:ext uri="{FF2B5EF4-FFF2-40B4-BE49-F238E27FC236}">
                  <a16:creationId xmlns:a16="http://schemas.microsoft.com/office/drawing/2014/main" id="{A3EAD01C-A5B5-ACC0-7492-5F847DFFE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6221" y="4529771"/>
              <a:ext cx="684559" cy="668776"/>
            </a:xfrm>
            <a:prstGeom prst="rect">
              <a:avLst/>
            </a:prstGeom>
          </p:spPr>
        </p:pic>
        <p:pic>
          <p:nvPicPr>
            <p:cNvPr id="1135" name="Picture 1134" descr="A close-up of a rock&#10;&#10;Description automatically generated">
              <a:extLst>
                <a:ext uri="{FF2B5EF4-FFF2-40B4-BE49-F238E27FC236}">
                  <a16:creationId xmlns:a16="http://schemas.microsoft.com/office/drawing/2014/main" id="{6D6C24B9-177C-2010-13C4-847828E3C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094" y="4583386"/>
              <a:ext cx="684559" cy="668776"/>
            </a:xfrm>
            <a:prstGeom prst="rect">
              <a:avLst/>
            </a:prstGeom>
          </p:spPr>
        </p:pic>
        <p:pic>
          <p:nvPicPr>
            <p:cNvPr id="1136" name="Picture 1135" descr="A close-up of a rock&#10;&#10;Description automatically generated">
              <a:extLst>
                <a:ext uri="{FF2B5EF4-FFF2-40B4-BE49-F238E27FC236}">
                  <a16:creationId xmlns:a16="http://schemas.microsoft.com/office/drawing/2014/main" id="{4FFE008C-D02B-E448-A581-499BF57BC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7594" y="4630864"/>
              <a:ext cx="684559" cy="668776"/>
            </a:xfrm>
            <a:prstGeom prst="rect">
              <a:avLst/>
            </a:prstGeom>
          </p:spPr>
        </p:pic>
        <p:pic>
          <p:nvPicPr>
            <p:cNvPr id="1137" name="Picture 1136" descr="A close-up of a rock&#10;&#10;Description automatically generated">
              <a:extLst>
                <a:ext uri="{FF2B5EF4-FFF2-40B4-BE49-F238E27FC236}">
                  <a16:creationId xmlns:a16="http://schemas.microsoft.com/office/drawing/2014/main" id="{8A1993D7-5024-4023-8760-C9585133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4284" y="4688832"/>
              <a:ext cx="684559" cy="668776"/>
            </a:xfrm>
            <a:prstGeom prst="rect">
              <a:avLst/>
            </a:prstGeom>
          </p:spPr>
        </p:pic>
      </p:grpSp>
      <p:pic>
        <p:nvPicPr>
          <p:cNvPr id="1148" name="Picture 1147" descr="A blurry image of a black and white speckled surface&#10;&#10;Description automatically generated">
            <a:extLst>
              <a:ext uri="{FF2B5EF4-FFF2-40B4-BE49-F238E27FC236}">
                <a16:creationId xmlns:a16="http://schemas.microsoft.com/office/drawing/2014/main" id="{6D527EE2-BFF1-8E96-89F6-319D38CDE5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046" y="4060229"/>
            <a:ext cx="648976" cy="62160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52" name="TextBox 1151">
            <a:extLst>
              <a:ext uri="{FF2B5EF4-FFF2-40B4-BE49-F238E27FC236}">
                <a16:creationId xmlns:a16="http://schemas.microsoft.com/office/drawing/2014/main" id="{AD2E89EF-1E60-1FE6-5BDA-2A63B9C6366F}"/>
              </a:ext>
            </a:extLst>
          </p:cNvPr>
          <p:cNvSpPr txBox="1"/>
          <p:nvPr/>
        </p:nvSpPr>
        <p:spPr>
          <a:xfrm>
            <a:off x="564758" y="3883072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S1 Time-series</a:t>
            </a:r>
          </a:p>
        </p:txBody>
      </p:sp>
      <p:sp>
        <p:nvSpPr>
          <p:cNvPr id="1153" name="TextBox 1152">
            <a:extLst>
              <a:ext uri="{FF2B5EF4-FFF2-40B4-BE49-F238E27FC236}">
                <a16:creationId xmlns:a16="http://schemas.microsoft.com/office/drawing/2014/main" id="{33043B7B-BEB5-FD48-ACD9-5AFF46F95726}"/>
              </a:ext>
            </a:extLst>
          </p:cNvPr>
          <p:cNvSpPr txBox="1"/>
          <p:nvPr/>
        </p:nvSpPr>
        <p:spPr>
          <a:xfrm>
            <a:off x="556754" y="4692073"/>
            <a:ext cx="76815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GLCM Texture </a:t>
            </a:r>
          </a:p>
        </p:txBody>
      </p:sp>
      <p:sp>
        <p:nvSpPr>
          <p:cNvPr id="1154" name="TextBox 1153">
            <a:extLst>
              <a:ext uri="{FF2B5EF4-FFF2-40B4-BE49-F238E27FC236}">
                <a16:creationId xmlns:a16="http://schemas.microsoft.com/office/drawing/2014/main" id="{9A8FCA15-C6A5-EAD0-A7A9-A659D165D783}"/>
              </a:ext>
            </a:extLst>
          </p:cNvPr>
          <p:cNvSpPr txBox="1"/>
          <p:nvPr/>
        </p:nvSpPr>
        <p:spPr>
          <a:xfrm>
            <a:off x="1724177" y="3943371"/>
            <a:ext cx="7553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S2 Time-series</a:t>
            </a:r>
          </a:p>
        </p:txBody>
      </p:sp>
      <p:sp>
        <p:nvSpPr>
          <p:cNvPr id="1155" name="TextBox 1154">
            <a:extLst>
              <a:ext uri="{FF2B5EF4-FFF2-40B4-BE49-F238E27FC236}">
                <a16:creationId xmlns:a16="http://schemas.microsoft.com/office/drawing/2014/main" id="{B66A75C4-AF0B-D5BD-7B43-8642CB34A162}"/>
              </a:ext>
            </a:extLst>
          </p:cNvPr>
          <p:cNvSpPr txBox="1"/>
          <p:nvPr/>
        </p:nvSpPr>
        <p:spPr>
          <a:xfrm>
            <a:off x="2575320" y="3938419"/>
            <a:ext cx="8114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Spectral Indices</a:t>
            </a:r>
          </a:p>
        </p:txBody>
      </p:sp>
      <p:sp>
        <p:nvSpPr>
          <p:cNvPr id="1161" name="Rectangle 1160">
            <a:extLst>
              <a:ext uri="{FF2B5EF4-FFF2-40B4-BE49-F238E27FC236}">
                <a16:creationId xmlns:a16="http://schemas.microsoft.com/office/drawing/2014/main" id="{C8582D7A-C55F-B4B3-6B52-2E8966B975C0}"/>
              </a:ext>
            </a:extLst>
          </p:cNvPr>
          <p:cNvSpPr/>
          <p:nvPr/>
        </p:nvSpPr>
        <p:spPr>
          <a:xfrm>
            <a:off x="485216" y="5122897"/>
            <a:ext cx="1458099" cy="126796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E3B9AD8F-FEC5-C241-F22A-6644860D0C5F}"/>
              </a:ext>
            </a:extLst>
          </p:cNvPr>
          <p:cNvSpPr txBox="1"/>
          <p:nvPr/>
        </p:nvSpPr>
        <p:spPr>
          <a:xfrm>
            <a:off x="481824" y="5125386"/>
            <a:ext cx="1449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>
                <a:cs typeface="Times New Roman" panose="02020603050405020304" pitchFamily="18" charset="0"/>
              </a:rPr>
              <a:t>Scenario testing and feature selection</a:t>
            </a: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87DC9A8D-4B4C-07E3-491B-12A06DE53D7C}"/>
              </a:ext>
            </a:extLst>
          </p:cNvPr>
          <p:cNvSpPr txBox="1"/>
          <p:nvPr/>
        </p:nvSpPr>
        <p:spPr>
          <a:xfrm>
            <a:off x="3766340" y="2906266"/>
            <a:ext cx="1417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8" indent="-58738">
              <a:buFont typeface="Arial" panose="020B0604020202020204" pitchFamily="34" charset="0"/>
              <a:buChar char="•"/>
            </a:pPr>
            <a:r>
              <a:rPr lang="en-US" sz="800" dirty="0">
                <a:cs typeface="Times New Roman" panose="02020603050405020304" pitchFamily="18" charset="0"/>
              </a:rPr>
              <a:t>Slice S2 time-series to summer and autumn based on aspen phenology</a:t>
            </a:r>
          </a:p>
          <a:p>
            <a:pPr marL="58738" indent="-58738">
              <a:buFont typeface="Arial" panose="020B0604020202020204" pitchFamily="34" charset="0"/>
              <a:buChar char="•"/>
            </a:pPr>
            <a:r>
              <a:rPr lang="en-US" sz="800" dirty="0">
                <a:cs typeface="Times New Roman" panose="02020603050405020304" pitchFamily="18" charset="0"/>
              </a:rPr>
              <a:t>Mask occluded pixels with Cloud Score + (&gt; 0.60)</a:t>
            </a:r>
          </a:p>
          <a:p>
            <a:endParaRPr lang="en-US" sz="800" dirty="0">
              <a:cs typeface="Times New Roman" panose="02020603050405020304" pitchFamily="18" charset="0"/>
            </a:endParaRPr>
          </a:p>
        </p:txBody>
      </p:sp>
      <p:pic>
        <p:nvPicPr>
          <p:cNvPr id="1169" name="Picture 1168" descr="A graph of blue bars with black text&#10;&#10;Description automatically generated">
            <a:extLst>
              <a:ext uri="{FF2B5EF4-FFF2-40B4-BE49-F238E27FC236}">
                <a16:creationId xmlns:a16="http://schemas.microsoft.com/office/drawing/2014/main" id="{643FDBB4-EEEA-A763-2B48-C74C85351F5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8092" y="5665046"/>
            <a:ext cx="1128920" cy="605468"/>
          </a:xfrm>
          <a:prstGeom prst="rect">
            <a:avLst/>
          </a:prstGeom>
        </p:spPr>
      </p:pic>
      <p:sp>
        <p:nvSpPr>
          <p:cNvPr id="1170" name="Rounded Rectangle 1169">
            <a:extLst>
              <a:ext uri="{FF2B5EF4-FFF2-40B4-BE49-F238E27FC236}">
                <a16:creationId xmlns:a16="http://schemas.microsoft.com/office/drawing/2014/main" id="{8DBE45D6-91CC-B8DF-9136-0992BDFC9573}"/>
              </a:ext>
            </a:extLst>
          </p:cNvPr>
          <p:cNvSpPr/>
          <p:nvPr/>
        </p:nvSpPr>
        <p:spPr>
          <a:xfrm>
            <a:off x="358624" y="5005940"/>
            <a:ext cx="6525441" cy="1485174"/>
          </a:xfrm>
          <a:prstGeom prst="round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1179" name="TextBox 1178">
            <a:extLst>
              <a:ext uri="{FF2B5EF4-FFF2-40B4-BE49-F238E27FC236}">
                <a16:creationId xmlns:a16="http://schemas.microsoft.com/office/drawing/2014/main" id="{CACE6D40-CC66-A157-9D1C-A792E5640136}"/>
              </a:ext>
            </a:extLst>
          </p:cNvPr>
          <p:cNvSpPr txBox="1"/>
          <p:nvPr/>
        </p:nvSpPr>
        <p:spPr>
          <a:xfrm>
            <a:off x="5266249" y="2889097"/>
            <a:ext cx="1617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8" indent="-58738">
              <a:buFont typeface="Arial" panose="020B0604020202020204" pitchFamily="34" charset="0"/>
              <a:buChar char="•"/>
            </a:pPr>
            <a:r>
              <a:rPr lang="en-US" sz="800" dirty="0">
                <a:cs typeface="Times New Roman" panose="02020603050405020304" pitchFamily="18" charset="0"/>
              </a:rPr>
              <a:t>Additional border noise correction and speckle filtering</a:t>
            </a:r>
          </a:p>
          <a:p>
            <a:pPr marL="58738" indent="-58738">
              <a:buFont typeface="Arial" panose="020B0604020202020204" pitchFamily="34" charset="0"/>
              <a:buChar char="•"/>
            </a:pPr>
            <a:r>
              <a:rPr lang="en-US" sz="800" dirty="0">
                <a:cs typeface="Times New Roman" panose="02020603050405020304" pitchFamily="18" charset="0"/>
              </a:rPr>
              <a:t>Combine orbital passes for both polarizations</a:t>
            </a:r>
          </a:p>
          <a:p>
            <a:pPr marL="58738" indent="-58738">
              <a:buFont typeface="Arial" panose="020B0604020202020204" pitchFamily="34" charset="0"/>
              <a:buChar char="•"/>
            </a:pPr>
            <a:r>
              <a:rPr lang="en-US" sz="800" dirty="0">
                <a:cs typeface="Times New Roman" panose="02020603050405020304" pitchFamily="18" charset="0"/>
              </a:rPr>
              <a:t>Slice to winter (dormancy) and summer (peak greenness)</a:t>
            </a: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F93D0C40-3A61-7B1B-AD55-A883170A09FA}"/>
              </a:ext>
            </a:extLst>
          </p:cNvPr>
          <p:cNvSpPr txBox="1"/>
          <p:nvPr/>
        </p:nvSpPr>
        <p:spPr>
          <a:xfrm>
            <a:off x="423361" y="641630"/>
            <a:ext cx="84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cs typeface="Times New Roman" panose="02020603050405020304" pitchFamily="18" charset="0"/>
              </a:rPr>
              <a:t>USFS TreeMap (ca. 2016) Live Basal Area</a:t>
            </a:r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2A2C79E0-C325-3760-735F-723710BBA306}"/>
              </a:ext>
            </a:extLst>
          </p:cNvPr>
          <p:cNvSpPr txBox="1"/>
          <p:nvPr/>
        </p:nvSpPr>
        <p:spPr>
          <a:xfrm>
            <a:off x="2322115" y="5146752"/>
            <a:ext cx="1431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1220" name="TextBox 1219">
            <a:extLst>
              <a:ext uri="{FF2B5EF4-FFF2-40B4-BE49-F238E27FC236}">
                <a16:creationId xmlns:a16="http://schemas.microsoft.com/office/drawing/2014/main" id="{264FB505-FBC3-C007-8A6C-871BCEF025AD}"/>
              </a:ext>
            </a:extLst>
          </p:cNvPr>
          <p:cNvSpPr txBox="1"/>
          <p:nvPr/>
        </p:nvSpPr>
        <p:spPr>
          <a:xfrm>
            <a:off x="3686233" y="907464"/>
            <a:ext cx="1180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cs typeface="Times New Roman" panose="02020603050405020304" pitchFamily="18" charset="0"/>
              </a:rPr>
              <a:t>VIIRS Land Surface Phenology (VNP22Q2 )</a:t>
            </a:r>
          </a:p>
        </p:txBody>
      </p:sp>
      <p:sp>
        <p:nvSpPr>
          <p:cNvPr id="1221" name="TextBox 1220">
            <a:extLst>
              <a:ext uri="{FF2B5EF4-FFF2-40B4-BE49-F238E27FC236}">
                <a16:creationId xmlns:a16="http://schemas.microsoft.com/office/drawing/2014/main" id="{F9D5D769-63B8-8712-D074-482DDC9B3366}"/>
              </a:ext>
            </a:extLst>
          </p:cNvPr>
          <p:cNvSpPr txBox="1"/>
          <p:nvPr/>
        </p:nvSpPr>
        <p:spPr>
          <a:xfrm>
            <a:off x="4679202" y="1725955"/>
            <a:ext cx="97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cs typeface="Times New Roman" panose="02020603050405020304" pitchFamily="18" charset="0"/>
              </a:rPr>
              <a:t>Summarize within spatial blocks / aspen mask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607226-A685-3D28-E4F7-EA84766E2EA1}"/>
              </a:ext>
            </a:extLst>
          </p:cNvPr>
          <p:cNvSpPr txBox="1"/>
          <p:nvPr/>
        </p:nvSpPr>
        <p:spPr>
          <a:xfrm>
            <a:off x="425298" y="2768457"/>
            <a:ext cx="9955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u="sng" dirty="0">
                <a:cs typeface="Times New Roman" panose="02020603050405020304" pitchFamily="18" charset="0"/>
              </a:rPr>
              <a:t>Sentinel-1 Time-series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8946BF44-A843-7637-8029-A04B10727078}"/>
              </a:ext>
            </a:extLst>
          </p:cNvPr>
          <p:cNvSpPr/>
          <p:nvPr/>
        </p:nvSpPr>
        <p:spPr>
          <a:xfrm>
            <a:off x="3453419" y="2854760"/>
            <a:ext cx="135608" cy="1890673"/>
          </a:xfrm>
          <a:prstGeom prst="rightBrace">
            <a:avLst>
              <a:gd name="adj1" fmla="val 8333"/>
              <a:gd name="adj2" fmla="val 48032"/>
            </a:avLst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8AD9D7-8754-CDF5-317A-B1300664951E}"/>
              </a:ext>
            </a:extLst>
          </p:cNvPr>
          <p:cNvSpPr/>
          <p:nvPr/>
        </p:nvSpPr>
        <p:spPr>
          <a:xfrm>
            <a:off x="2108790" y="5130895"/>
            <a:ext cx="1790611" cy="125771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CC06AFF-42E1-840A-EB88-60DEEC8B096D}"/>
              </a:ext>
            </a:extLst>
          </p:cNvPr>
          <p:cNvSpPr/>
          <p:nvPr/>
        </p:nvSpPr>
        <p:spPr>
          <a:xfrm>
            <a:off x="4074122" y="5130459"/>
            <a:ext cx="2636777" cy="1257715"/>
          </a:xfrm>
          <a:prstGeom prst="rect">
            <a:avLst/>
          </a:prstGeom>
          <a:noFill/>
          <a:ln w="635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5" dirty="0"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117AAC9-8C53-2172-7179-BF9789C4C69B}"/>
              </a:ext>
            </a:extLst>
          </p:cNvPr>
          <p:cNvSpPr txBox="1"/>
          <p:nvPr/>
        </p:nvSpPr>
        <p:spPr>
          <a:xfrm>
            <a:off x="4370333" y="5135645"/>
            <a:ext cx="26367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>
                <a:cs typeface="Times New Roman" panose="02020603050405020304" pitchFamily="18" charset="0"/>
              </a:rPr>
              <a:t>Agreement with existing products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D4A175-5327-C67C-8B89-3EE381CBB5F7}"/>
              </a:ext>
            </a:extLst>
          </p:cNvPr>
          <p:cNvSpPr txBox="1"/>
          <p:nvPr/>
        </p:nvSpPr>
        <p:spPr>
          <a:xfrm>
            <a:off x="2353807" y="1485231"/>
            <a:ext cx="913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cs typeface="Times New Roman" panose="02020603050405020304" pitchFamily="18" charset="0"/>
              </a:rPr>
              <a:t>NAIP (ca. 2017)</a:t>
            </a:r>
          </a:p>
        </p:txBody>
      </p:sp>
      <p:cxnSp>
        <p:nvCxnSpPr>
          <p:cNvPr id="1027" name="Elbow Connector 1026">
            <a:extLst>
              <a:ext uri="{FF2B5EF4-FFF2-40B4-BE49-F238E27FC236}">
                <a16:creationId xmlns:a16="http://schemas.microsoft.com/office/drawing/2014/main" id="{79B0958C-AB8C-10F3-5046-0FC353AC3045}"/>
              </a:ext>
            </a:extLst>
          </p:cNvPr>
          <p:cNvCxnSpPr>
            <a:cxnSpLocks/>
            <a:stCxn id="22" idx="2"/>
            <a:endCxn id="1170" idx="0"/>
          </p:cNvCxnSpPr>
          <p:nvPr/>
        </p:nvCxnSpPr>
        <p:spPr>
          <a:xfrm rot="5400000">
            <a:off x="4368559" y="4096537"/>
            <a:ext cx="162190" cy="1656621"/>
          </a:xfrm>
          <a:prstGeom prst="bentConnector3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132D70-6C39-BB06-5E95-BB6ECE95B08A}"/>
              </a:ext>
            </a:extLst>
          </p:cNvPr>
          <p:cNvCxnSpPr>
            <a:cxnSpLocks/>
            <a:stCxn id="1161" idx="3"/>
            <a:endCxn id="51" idx="1"/>
          </p:cNvCxnSpPr>
          <p:nvPr/>
        </p:nvCxnSpPr>
        <p:spPr>
          <a:xfrm>
            <a:off x="1943315" y="5756880"/>
            <a:ext cx="165475" cy="2873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F73B9E2E-C830-3B56-B4F1-9249E94FF1EF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3899401" y="5759315"/>
            <a:ext cx="174721" cy="43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63" name="Picture 1062" descr="A black and white image of a black and white image&#10;&#10;Description automatically generated">
            <a:extLst>
              <a:ext uri="{FF2B5EF4-FFF2-40B4-BE49-F238E27FC236}">
                <a16:creationId xmlns:a16="http://schemas.microsoft.com/office/drawing/2014/main" id="{81A9AF81-17A4-29C5-4A8C-D2DCE6763C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15825" y="5555730"/>
            <a:ext cx="619463" cy="6067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65" name="Picture 1064" descr="A black and white speckled background&#10;&#10;Description automatically generated">
            <a:extLst>
              <a:ext uri="{FF2B5EF4-FFF2-40B4-BE49-F238E27FC236}">
                <a16:creationId xmlns:a16="http://schemas.microsoft.com/office/drawing/2014/main" id="{673C1C28-FECC-D74E-455E-2C679B24D2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88574" y="5567529"/>
            <a:ext cx="619462" cy="604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68" name="Picture 1067" descr="A black and white image of a black and white image&#10;&#10;Description automatically generated">
            <a:extLst>
              <a:ext uri="{FF2B5EF4-FFF2-40B4-BE49-F238E27FC236}">
                <a16:creationId xmlns:a16="http://schemas.microsoft.com/office/drawing/2014/main" id="{76BCF508-134F-0995-C130-6309A9408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8348" y="5567529"/>
            <a:ext cx="619462" cy="60497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3F9CE0B6-7FFB-F57E-B7BF-0C863BA43CAB}"/>
              </a:ext>
            </a:extLst>
          </p:cNvPr>
          <p:cNvSpPr txBox="1"/>
          <p:nvPr/>
        </p:nvSpPr>
        <p:spPr>
          <a:xfrm>
            <a:off x="4236262" y="6151079"/>
            <a:ext cx="74571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LANDFIRE EVT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34F4BC9A-1FDE-3FB4-D83F-443BDCE66491}"/>
              </a:ext>
            </a:extLst>
          </p:cNvPr>
          <p:cNvSpPr txBox="1"/>
          <p:nvPr/>
        </p:nvSpPr>
        <p:spPr>
          <a:xfrm>
            <a:off x="5097403" y="6151079"/>
            <a:ext cx="6046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USFS ITSP</a:t>
            </a:r>
          </a:p>
        </p:txBody>
      </p:sp>
      <p:sp>
        <p:nvSpPr>
          <p:cNvPr id="1073" name="TextBox 1072">
            <a:extLst>
              <a:ext uri="{FF2B5EF4-FFF2-40B4-BE49-F238E27FC236}">
                <a16:creationId xmlns:a16="http://schemas.microsoft.com/office/drawing/2014/main" id="{611AA339-18A3-8787-EEBB-FAEED244991C}"/>
              </a:ext>
            </a:extLst>
          </p:cNvPr>
          <p:cNvSpPr txBox="1"/>
          <p:nvPr/>
        </p:nvSpPr>
        <p:spPr>
          <a:xfrm>
            <a:off x="5792816" y="6160316"/>
            <a:ext cx="7505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USFS TreeMap</a:t>
            </a:r>
          </a:p>
        </p:txBody>
      </p:sp>
      <p:pic>
        <p:nvPicPr>
          <p:cNvPr id="1082" name="Picture 1081" descr="A black and white image of a white surface&#10;&#10;Description automatically generated">
            <a:extLst>
              <a:ext uri="{FF2B5EF4-FFF2-40B4-BE49-F238E27FC236}">
                <a16:creationId xmlns:a16="http://schemas.microsoft.com/office/drawing/2014/main" id="{2B56C247-A788-5F51-A395-3AD8E10153C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86379" y="5514922"/>
            <a:ext cx="629358" cy="614679"/>
          </a:xfrm>
          <a:prstGeom prst="rect">
            <a:avLst/>
          </a:prstGeom>
        </p:spPr>
      </p:pic>
      <p:pic>
        <p:nvPicPr>
          <p:cNvPr id="1112" name="Picture 1111" descr="A black and white image of a rock&#10;&#10;Description automatically generated">
            <a:extLst>
              <a:ext uri="{FF2B5EF4-FFF2-40B4-BE49-F238E27FC236}">
                <a16:creationId xmlns:a16="http://schemas.microsoft.com/office/drawing/2014/main" id="{BBAE15AA-9E56-2787-3DE0-8C5935A2B4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48832" y="5499615"/>
            <a:ext cx="660747" cy="645291"/>
          </a:xfrm>
          <a:prstGeom prst="rect">
            <a:avLst/>
          </a:prstGeom>
        </p:spPr>
      </p:pic>
      <p:sp>
        <p:nvSpPr>
          <p:cNvPr id="1114" name="TextBox 1113">
            <a:extLst>
              <a:ext uri="{FF2B5EF4-FFF2-40B4-BE49-F238E27FC236}">
                <a16:creationId xmlns:a16="http://schemas.microsoft.com/office/drawing/2014/main" id="{83711846-2C63-3B4B-20AC-E34AE871F62C}"/>
              </a:ext>
            </a:extLst>
          </p:cNvPr>
          <p:cNvSpPr txBox="1"/>
          <p:nvPr/>
        </p:nvSpPr>
        <p:spPr>
          <a:xfrm>
            <a:off x="2264541" y="6135544"/>
            <a:ext cx="5982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Probability</a:t>
            </a:r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A24D658E-85FC-08D6-764F-5FF01831A938}"/>
              </a:ext>
            </a:extLst>
          </p:cNvPr>
          <p:cNvSpPr txBox="1"/>
          <p:nvPr/>
        </p:nvSpPr>
        <p:spPr>
          <a:xfrm>
            <a:off x="3084646" y="6147397"/>
            <a:ext cx="6383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cs typeface="Times New Roman" panose="02020603050405020304" pitchFamily="18" charset="0"/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64010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0D43D179-B924-065E-AEA6-1223D42556E0}"/>
              </a:ext>
            </a:extLst>
          </p:cNvPr>
          <p:cNvCxnSpPr>
            <a:cxnSpLocks/>
            <a:stCxn id="145" idx="3"/>
            <a:endCxn id="33" idx="1"/>
          </p:cNvCxnSpPr>
          <p:nvPr/>
        </p:nvCxnSpPr>
        <p:spPr>
          <a:xfrm flipV="1">
            <a:off x="4452538" y="3175071"/>
            <a:ext cx="104611" cy="72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1723DAA-1717-771B-E450-8DE91A0DF15D}"/>
              </a:ext>
            </a:extLst>
          </p:cNvPr>
          <p:cNvSpPr/>
          <p:nvPr/>
        </p:nvSpPr>
        <p:spPr>
          <a:xfrm>
            <a:off x="260831" y="246745"/>
            <a:ext cx="2238959" cy="155210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1F3C7-5316-3363-6B65-5B5B4BA70F03}"/>
              </a:ext>
            </a:extLst>
          </p:cNvPr>
          <p:cNvSpPr txBox="1"/>
          <p:nvPr/>
        </p:nvSpPr>
        <p:spPr>
          <a:xfrm>
            <a:off x="255531" y="269923"/>
            <a:ext cx="20288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Create Initial Aspen Forest Mask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51635-58C2-EB46-5F6E-59FBB9701F67}"/>
              </a:ext>
            </a:extLst>
          </p:cNvPr>
          <p:cNvSpPr txBox="1"/>
          <p:nvPr/>
        </p:nvSpPr>
        <p:spPr>
          <a:xfrm>
            <a:off x="2578296" y="273508"/>
            <a:ext cx="1922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Aspen Reference Data (Presence)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C05F29-E654-4A1A-2860-C6F2D7219A35}"/>
              </a:ext>
            </a:extLst>
          </p:cNvPr>
          <p:cNvSpPr/>
          <p:nvPr/>
        </p:nvSpPr>
        <p:spPr>
          <a:xfrm>
            <a:off x="205577" y="37560"/>
            <a:ext cx="6858000" cy="1870681"/>
          </a:xfrm>
          <a:prstGeom prst="roundRect">
            <a:avLst>
              <a:gd name="adj" fmla="val 408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EA0C3B-BD88-8F2F-2153-11DF6A966364}"/>
              </a:ext>
            </a:extLst>
          </p:cNvPr>
          <p:cNvSpPr txBox="1"/>
          <p:nvPr/>
        </p:nvSpPr>
        <p:spPr>
          <a:xfrm>
            <a:off x="5888847" y="1999837"/>
            <a:ext cx="1165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cs typeface="Times New Roman" panose="02020603050405020304" pitchFamily="18" charset="0"/>
              </a:rPr>
              <a:t>Sentinel-2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3B08C3-EFFE-E1EE-376A-9ACD5A03E683}"/>
              </a:ext>
            </a:extLst>
          </p:cNvPr>
          <p:cNvSpPr txBox="1"/>
          <p:nvPr/>
        </p:nvSpPr>
        <p:spPr>
          <a:xfrm>
            <a:off x="4823644" y="268690"/>
            <a:ext cx="16867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cs typeface="Times New Roman" panose="02020603050405020304" pitchFamily="18" charset="0"/>
              </a:rPr>
              <a:t>Background Reference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22615C-B879-2A55-7D3F-618D69CA1D81}"/>
              </a:ext>
            </a:extLst>
          </p:cNvPr>
          <p:cNvSpPr txBox="1"/>
          <p:nvPr/>
        </p:nvSpPr>
        <p:spPr>
          <a:xfrm>
            <a:off x="329389" y="23013"/>
            <a:ext cx="3501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cs typeface="Times New Roman" panose="02020603050405020304" pitchFamily="18" charset="0"/>
              </a:rPr>
              <a:t>1. Creating Presence and Background Reference Data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943778B-2B12-E605-3951-682C5D3AB2A6}"/>
              </a:ext>
            </a:extLst>
          </p:cNvPr>
          <p:cNvSpPr/>
          <p:nvPr/>
        </p:nvSpPr>
        <p:spPr>
          <a:xfrm>
            <a:off x="209786" y="5210443"/>
            <a:ext cx="4700711" cy="1647557"/>
          </a:xfrm>
          <a:prstGeom prst="roundRect">
            <a:avLst>
              <a:gd name="adj" fmla="val 7794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F9DB754-7AB4-CFC4-C560-2D9ED29C243F}"/>
              </a:ext>
            </a:extLst>
          </p:cNvPr>
          <p:cNvSpPr/>
          <p:nvPr/>
        </p:nvSpPr>
        <p:spPr>
          <a:xfrm>
            <a:off x="5009846" y="5204197"/>
            <a:ext cx="2034224" cy="1653802"/>
          </a:xfrm>
          <a:prstGeom prst="roundRect">
            <a:avLst>
              <a:gd name="adj" fmla="val 642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6FBBC7-552E-FE9B-0C03-979D609285DE}"/>
              </a:ext>
            </a:extLst>
          </p:cNvPr>
          <p:cNvSpPr txBox="1"/>
          <p:nvPr/>
        </p:nvSpPr>
        <p:spPr>
          <a:xfrm>
            <a:off x="318637" y="5202283"/>
            <a:ext cx="44830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cs typeface="Times New Roman" panose="02020603050405020304" pitchFamily="18" charset="0"/>
              </a:rPr>
              <a:t>3. Random Forest (RF) modelling incl. scenario testing and accuracy assessment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BA5851-A39E-97E0-4BF2-DD45086F2CDC}"/>
              </a:ext>
            </a:extLst>
          </p:cNvPr>
          <p:cNvSpPr txBox="1"/>
          <p:nvPr/>
        </p:nvSpPr>
        <p:spPr>
          <a:xfrm>
            <a:off x="5009846" y="5199555"/>
            <a:ext cx="2078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cs typeface="Times New Roman" panose="02020603050405020304" pitchFamily="18" charset="0"/>
              </a:rPr>
              <a:t>4. Agreement with Existing Products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2A197ACA-FFE4-92D9-3764-581FB5C6B6B0}"/>
              </a:ext>
            </a:extLst>
          </p:cNvPr>
          <p:cNvSpPr/>
          <p:nvPr/>
        </p:nvSpPr>
        <p:spPr>
          <a:xfrm>
            <a:off x="332628" y="511307"/>
            <a:ext cx="1020934" cy="531933"/>
          </a:xfrm>
          <a:prstGeom prst="parallelogram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USFS TreeMap Live Basal Area (BA)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968735-75D1-3A1C-6B24-B2E0E8BB7656}"/>
              </a:ext>
            </a:extLst>
          </p:cNvPr>
          <p:cNvSpPr/>
          <p:nvPr/>
        </p:nvSpPr>
        <p:spPr>
          <a:xfrm>
            <a:off x="1497536" y="517102"/>
            <a:ext cx="943408" cy="5195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Reclassify where aspen BA &gt; 10 stems/ha</a:t>
            </a:r>
          </a:p>
        </p:txBody>
      </p: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A1AD9C90-1F2C-845C-38FE-A9DD59912BF3}"/>
              </a:ext>
            </a:extLst>
          </p:cNvPr>
          <p:cNvGrpSpPr/>
          <p:nvPr/>
        </p:nvGrpSpPr>
        <p:grpSpPr>
          <a:xfrm>
            <a:off x="318863" y="6249478"/>
            <a:ext cx="930567" cy="486744"/>
            <a:chOff x="458429" y="6156959"/>
            <a:chExt cx="859634" cy="505745"/>
          </a:xfrm>
        </p:grpSpPr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8E034052-1C5A-E9E2-3276-7E3531251845}"/>
                </a:ext>
              </a:extLst>
            </p:cNvPr>
            <p:cNvSpPr/>
            <p:nvPr/>
          </p:nvSpPr>
          <p:spPr>
            <a:xfrm>
              <a:off x="533617" y="6208408"/>
              <a:ext cx="784446" cy="454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DA0FBF82-A019-B953-F029-FE02C3CCBB6C}"/>
                </a:ext>
              </a:extLst>
            </p:cNvPr>
            <p:cNvSpPr/>
            <p:nvPr/>
          </p:nvSpPr>
          <p:spPr>
            <a:xfrm>
              <a:off x="515579" y="6196153"/>
              <a:ext cx="784446" cy="454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20BAA994-7FE8-9061-B3E6-63506E532D8A}"/>
                </a:ext>
              </a:extLst>
            </p:cNvPr>
            <p:cNvSpPr/>
            <p:nvPr/>
          </p:nvSpPr>
          <p:spPr>
            <a:xfrm>
              <a:off x="495443" y="6183898"/>
              <a:ext cx="784446" cy="454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5266737-9AEC-752A-3E1F-B3FAF3B2E068}"/>
                </a:ext>
              </a:extLst>
            </p:cNvPr>
            <p:cNvSpPr/>
            <p:nvPr/>
          </p:nvSpPr>
          <p:spPr>
            <a:xfrm>
              <a:off x="476936" y="6171643"/>
              <a:ext cx="784446" cy="454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ABA522-A2DB-6589-AEBB-30C5288EF8B8}"/>
                </a:ext>
              </a:extLst>
            </p:cNvPr>
            <p:cNvSpPr/>
            <p:nvPr/>
          </p:nvSpPr>
          <p:spPr>
            <a:xfrm>
              <a:off x="458429" y="6156959"/>
              <a:ext cx="784446" cy="454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RF for classification scenarios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D1B4645-C730-1D0A-DA41-FCDB5B485258}"/>
              </a:ext>
            </a:extLst>
          </p:cNvPr>
          <p:cNvSpPr/>
          <p:nvPr/>
        </p:nvSpPr>
        <p:spPr>
          <a:xfrm>
            <a:off x="1389328" y="5713567"/>
            <a:ext cx="649909" cy="41779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Precision, Recall, F1-Score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88D71FF-D030-19F7-6E80-DBC4824B1FB2}"/>
              </a:ext>
            </a:extLst>
          </p:cNvPr>
          <p:cNvGrpSpPr/>
          <p:nvPr/>
        </p:nvGrpSpPr>
        <p:grpSpPr>
          <a:xfrm>
            <a:off x="2732186" y="2576813"/>
            <a:ext cx="1051538" cy="714818"/>
            <a:chOff x="2547918" y="2360915"/>
            <a:chExt cx="1051538" cy="714818"/>
          </a:xfrm>
        </p:grpSpPr>
        <p:sp>
          <p:nvSpPr>
            <p:cNvPr id="102" name="Parallelogram 101">
              <a:extLst>
                <a:ext uri="{FF2B5EF4-FFF2-40B4-BE49-F238E27FC236}">
                  <a16:creationId xmlns:a16="http://schemas.microsoft.com/office/drawing/2014/main" id="{BD93EA87-B435-77A3-9EE7-6301501D95DF}"/>
                </a:ext>
              </a:extLst>
            </p:cNvPr>
            <p:cNvSpPr/>
            <p:nvPr/>
          </p:nvSpPr>
          <p:spPr>
            <a:xfrm>
              <a:off x="2662825" y="2360915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1" name="Parallelogram 100">
              <a:extLst>
                <a:ext uri="{FF2B5EF4-FFF2-40B4-BE49-F238E27FC236}">
                  <a16:creationId xmlns:a16="http://schemas.microsoft.com/office/drawing/2014/main" id="{B8BD5970-C384-9F69-F30B-665ADD3EB171}"/>
                </a:ext>
              </a:extLst>
            </p:cNvPr>
            <p:cNvSpPr/>
            <p:nvPr/>
          </p:nvSpPr>
          <p:spPr>
            <a:xfrm>
              <a:off x="2634250" y="2383031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00" name="Parallelogram 99">
              <a:extLst>
                <a:ext uri="{FF2B5EF4-FFF2-40B4-BE49-F238E27FC236}">
                  <a16:creationId xmlns:a16="http://schemas.microsoft.com/office/drawing/2014/main" id="{75F0D8D1-4A17-BC40-646A-E874EE5F82BD}"/>
                </a:ext>
              </a:extLst>
            </p:cNvPr>
            <p:cNvSpPr/>
            <p:nvPr/>
          </p:nvSpPr>
          <p:spPr>
            <a:xfrm>
              <a:off x="2605675" y="2405270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9" name="Parallelogram 98">
              <a:extLst>
                <a:ext uri="{FF2B5EF4-FFF2-40B4-BE49-F238E27FC236}">
                  <a16:creationId xmlns:a16="http://schemas.microsoft.com/office/drawing/2014/main" id="{B96060A4-C0C1-3BD4-98C4-546A14AF2FCD}"/>
                </a:ext>
              </a:extLst>
            </p:cNvPr>
            <p:cNvSpPr/>
            <p:nvPr/>
          </p:nvSpPr>
          <p:spPr>
            <a:xfrm>
              <a:off x="2577100" y="2425550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149EBBF6-0CE0-1822-56F7-176708825CEA}"/>
                </a:ext>
              </a:extLst>
            </p:cNvPr>
            <p:cNvSpPr/>
            <p:nvPr/>
          </p:nvSpPr>
          <p:spPr>
            <a:xfrm>
              <a:off x="2547918" y="2448412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Sentinel-2 (S2) time-series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148AE071-39D6-4278-8645-4806C388A0EF}"/>
              </a:ext>
            </a:extLst>
          </p:cNvPr>
          <p:cNvSpPr/>
          <p:nvPr/>
        </p:nvSpPr>
        <p:spPr>
          <a:xfrm>
            <a:off x="4557149" y="3004104"/>
            <a:ext cx="554041" cy="34193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Cloud-masking</a:t>
            </a:r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D71A922C-01C5-AEC3-7DFA-B211048619BD}"/>
              </a:ext>
            </a:extLst>
          </p:cNvPr>
          <p:cNvSpPr/>
          <p:nvPr/>
        </p:nvSpPr>
        <p:spPr>
          <a:xfrm>
            <a:off x="5995196" y="2405087"/>
            <a:ext cx="930924" cy="411564"/>
          </a:xfrm>
          <a:prstGeom prst="parallelogram">
            <a:avLst>
              <a:gd name="adj" fmla="val 17133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S2 Median </a:t>
            </a:r>
            <a:r>
              <a:rPr lang="en-US" sz="800" i="1" dirty="0">
                <a:solidFill>
                  <a:schemeClr val="tx1"/>
                </a:solidFill>
              </a:rPr>
              <a:t>Summer</a:t>
            </a:r>
            <a:r>
              <a:rPr lang="en-US" sz="800" dirty="0">
                <a:solidFill>
                  <a:schemeClr val="tx1"/>
                </a:solidFill>
              </a:rPr>
              <a:t> Composite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BF0B9302-705E-6F18-E082-C08EC1254A67}"/>
              </a:ext>
            </a:extLst>
          </p:cNvPr>
          <p:cNvSpPr/>
          <p:nvPr/>
        </p:nvSpPr>
        <p:spPr>
          <a:xfrm>
            <a:off x="2662435" y="535271"/>
            <a:ext cx="833372" cy="555790"/>
          </a:xfrm>
          <a:prstGeom prst="parallelogram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Aerial Imagery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44E526-C9EE-DEE0-96CE-987FC1A99397}"/>
              </a:ext>
            </a:extLst>
          </p:cNvPr>
          <p:cNvSpPr/>
          <p:nvPr/>
        </p:nvSpPr>
        <p:spPr>
          <a:xfrm>
            <a:off x="3690126" y="552255"/>
            <a:ext cx="978212" cy="5195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Photo interpretation of aspen stands</a:t>
            </a:r>
          </a:p>
        </p:txBody>
      </p:sp>
      <p:sp>
        <p:nvSpPr>
          <p:cNvPr id="38" name="Parallelogram 37">
            <a:extLst>
              <a:ext uri="{FF2B5EF4-FFF2-40B4-BE49-F238E27FC236}">
                <a16:creationId xmlns:a16="http://schemas.microsoft.com/office/drawing/2014/main" id="{55C4C5F0-C775-CF95-FBC7-65D3F261FEFE}"/>
              </a:ext>
            </a:extLst>
          </p:cNvPr>
          <p:cNvSpPr/>
          <p:nvPr/>
        </p:nvSpPr>
        <p:spPr>
          <a:xfrm>
            <a:off x="4929648" y="542367"/>
            <a:ext cx="978212" cy="536708"/>
          </a:xfrm>
          <a:prstGeom prst="parallelogram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LANDFIRE EVT outside of aspen mask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C42C73-43B3-1E25-4485-182B0B48D10B}"/>
              </a:ext>
            </a:extLst>
          </p:cNvPr>
          <p:cNvSpPr/>
          <p:nvPr/>
        </p:nvSpPr>
        <p:spPr>
          <a:xfrm>
            <a:off x="5978342" y="549430"/>
            <a:ext cx="978212" cy="5195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Stratified random sample of EVT Sub-class by spatial block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3A50EA3-CE5A-8041-DBA4-FC54198DE71A}"/>
              </a:ext>
            </a:extLst>
          </p:cNvPr>
          <p:cNvCxnSpPr>
            <a:stCxn id="26" idx="2"/>
            <a:endCxn id="28" idx="1"/>
          </p:cNvCxnSpPr>
          <p:nvPr/>
        </p:nvCxnSpPr>
        <p:spPr>
          <a:xfrm flipV="1">
            <a:off x="1287070" y="776863"/>
            <a:ext cx="210466" cy="41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0EA9D8F-AB1F-AB2E-FCAB-34FAE512DAEB}"/>
              </a:ext>
            </a:extLst>
          </p:cNvPr>
          <p:cNvSpPr/>
          <p:nvPr/>
        </p:nvSpPr>
        <p:spPr>
          <a:xfrm>
            <a:off x="2578543" y="246745"/>
            <a:ext cx="2199231" cy="104331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87325A-64D2-1BC0-8E22-6DBCB75CA8D2}"/>
              </a:ext>
            </a:extLst>
          </p:cNvPr>
          <p:cNvSpPr/>
          <p:nvPr/>
        </p:nvSpPr>
        <p:spPr>
          <a:xfrm>
            <a:off x="4839542" y="246744"/>
            <a:ext cx="2168785" cy="1037462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9481ABF-8131-5A35-A956-83759A5F7B8B}"/>
              </a:ext>
            </a:extLst>
          </p:cNvPr>
          <p:cNvSpPr/>
          <p:nvPr/>
        </p:nvSpPr>
        <p:spPr>
          <a:xfrm>
            <a:off x="353974" y="1185815"/>
            <a:ext cx="943408" cy="5195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Create random points within spatial blocks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87A376-39F3-8068-36AF-47E9E324B1D1}"/>
              </a:ext>
            </a:extLst>
          </p:cNvPr>
          <p:cNvSpPr/>
          <p:nvPr/>
        </p:nvSpPr>
        <p:spPr>
          <a:xfrm>
            <a:off x="1496067" y="1184284"/>
            <a:ext cx="943408" cy="51952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Buffer points by 5km for aerial support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BA7D644-5140-10B4-DA54-8C89CA21CCE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 flipV="1">
            <a:off x="1297383" y="1444046"/>
            <a:ext cx="198685" cy="153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A869D6CD-4821-6E84-0639-95796B431291}"/>
              </a:ext>
            </a:extLst>
          </p:cNvPr>
          <p:cNvCxnSpPr>
            <a:cxnSpLocks/>
            <a:stCxn id="28" idx="2"/>
            <a:endCxn id="46" idx="0"/>
          </p:cNvCxnSpPr>
          <p:nvPr/>
        </p:nvCxnSpPr>
        <p:spPr>
          <a:xfrm rot="5400000">
            <a:off x="1322865" y="539438"/>
            <a:ext cx="149191" cy="1143562"/>
          </a:xfrm>
          <a:prstGeom prst="bentConnector3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1488AD53-32EC-DCEC-E466-3A93FFFB7721}"/>
              </a:ext>
            </a:extLst>
          </p:cNvPr>
          <p:cNvCxnSpPr>
            <a:cxnSpLocks/>
            <a:stCxn id="48" idx="3"/>
            <a:endCxn id="36" idx="3"/>
          </p:cNvCxnSpPr>
          <p:nvPr/>
        </p:nvCxnSpPr>
        <p:spPr>
          <a:xfrm flipV="1">
            <a:off x="2439475" y="1091061"/>
            <a:ext cx="570172" cy="352984"/>
          </a:xfrm>
          <a:prstGeom prst="bentConnector2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6A2F7204-2E7C-1351-DD10-4A7FCD700E6D}"/>
              </a:ext>
            </a:extLst>
          </p:cNvPr>
          <p:cNvSpPr/>
          <p:nvPr/>
        </p:nvSpPr>
        <p:spPr>
          <a:xfrm>
            <a:off x="4047910" y="1447478"/>
            <a:ext cx="1725177" cy="361744"/>
          </a:xfrm>
          <a:prstGeom prst="parallelogram">
            <a:avLst>
              <a:gd name="adj" fmla="val 23114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Presence and Background Reference Data</a:t>
            </a:r>
          </a:p>
        </p:txBody>
      </p: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DBFD672D-5360-6077-9498-E44D1156CD3C}"/>
              </a:ext>
            </a:extLst>
          </p:cNvPr>
          <p:cNvCxnSpPr>
            <a:cxnSpLocks/>
            <a:stCxn id="43" idx="2"/>
            <a:endCxn id="62" idx="0"/>
          </p:cNvCxnSpPr>
          <p:nvPr/>
        </p:nvCxnSpPr>
        <p:spPr>
          <a:xfrm rot="16200000" flipH="1">
            <a:off x="4215621" y="752599"/>
            <a:ext cx="157417" cy="123234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DF07D123-4F73-3DF8-78D2-5B004D272B13}"/>
              </a:ext>
            </a:extLst>
          </p:cNvPr>
          <p:cNvCxnSpPr>
            <a:cxnSpLocks/>
            <a:stCxn id="44" idx="2"/>
            <a:endCxn id="62" idx="0"/>
          </p:cNvCxnSpPr>
          <p:nvPr/>
        </p:nvCxnSpPr>
        <p:spPr>
          <a:xfrm rot="5400000">
            <a:off x="5335580" y="859124"/>
            <a:ext cx="163272" cy="1013436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870672C-EA0A-1B33-56C3-1322FE588EB4}"/>
              </a:ext>
            </a:extLst>
          </p:cNvPr>
          <p:cNvCxnSpPr>
            <a:cxnSpLocks/>
            <a:stCxn id="36" idx="2"/>
            <a:endCxn id="37" idx="1"/>
          </p:cNvCxnSpPr>
          <p:nvPr/>
        </p:nvCxnSpPr>
        <p:spPr>
          <a:xfrm flipV="1">
            <a:off x="3426335" y="812016"/>
            <a:ext cx="263793" cy="115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BF2BFA7-B50D-1354-EEB6-09AB7EC5ADF7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flipV="1">
            <a:off x="5840772" y="809191"/>
            <a:ext cx="137570" cy="1530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Parallelogram 88">
            <a:extLst>
              <a:ext uri="{FF2B5EF4-FFF2-40B4-BE49-F238E27FC236}">
                <a16:creationId xmlns:a16="http://schemas.microsoft.com/office/drawing/2014/main" id="{3F8889A7-D5F0-F9A1-8210-DEC6794CD1F5}"/>
              </a:ext>
            </a:extLst>
          </p:cNvPr>
          <p:cNvSpPr/>
          <p:nvPr/>
        </p:nvSpPr>
        <p:spPr>
          <a:xfrm>
            <a:off x="318863" y="2576813"/>
            <a:ext cx="1020934" cy="627320"/>
          </a:xfrm>
          <a:prstGeom prst="parallelogram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VIIRS Land Surface Phenology (VNP22Q2)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2BEFF6F-2263-31C6-91FA-FB49E54942EC}"/>
              </a:ext>
            </a:extLst>
          </p:cNvPr>
          <p:cNvCxnSpPr>
            <a:cxnSpLocks/>
            <a:stCxn id="89" idx="2"/>
            <a:endCxn id="96" idx="1"/>
          </p:cNvCxnSpPr>
          <p:nvPr/>
        </p:nvCxnSpPr>
        <p:spPr>
          <a:xfrm>
            <a:off x="1261382" y="2890473"/>
            <a:ext cx="127614" cy="3394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D925BC5D-DE2E-50A6-213E-A69AF84C4094}"/>
              </a:ext>
            </a:extLst>
          </p:cNvPr>
          <p:cNvSpPr/>
          <p:nvPr/>
        </p:nvSpPr>
        <p:spPr>
          <a:xfrm>
            <a:off x="1388996" y="2604263"/>
            <a:ext cx="994746" cy="57921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Calculate median day-of-year phenology metrics by spatial block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122EE66-DB9C-2B4D-08B4-8C16586308BA}"/>
              </a:ext>
            </a:extLst>
          </p:cNvPr>
          <p:cNvSpPr/>
          <p:nvPr/>
        </p:nvSpPr>
        <p:spPr>
          <a:xfrm>
            <a:off x="5213741" y="2950500"/>
            <a:ext cx="621921" cy="4450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Temporal filters</a:t>
            </a:r>
          </a:p>
        </p:txBody>
      </p: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CF77A11B-413D-9AFB-91D8-2814ED6F0C96}"/>
              </a:ext>
            </a:extLst>
          </p:cNvPr>
          <p:cNvCxnSpPr>
            <a:cxnSpLocks/>
            <a:stCxn id="96" idx="2"/>
            <a:endCxn id="104" idx="2"/>
          </p:cNvCxnSpPr>
          <p:nvPr/>
        </p:nvCxnSpPr>
        <p:spPr>
          <a:xfrm rot="16200000" flipH="1">
            <a:off x="3599500" y="1470344"/>
            <a:ext cx="212073" cy="3638331"/>
          </a:xfrm>
          <a:prstGeom prst="bentConnector3">
            <a:avLst>
              <a:gd name="adj1" fmla="val 207793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A35BADC-0166-0101-9C02-C57EC0D264F0}"/>
              </a:ext>
            </a:extLst>
          </p:cNvPr>
          <p:cNvSpPr/>
          <p:nvPr/>
        </p:nvSpPr>
        <p:spPr>
          <a:xfrm>
            <a:off x="260831" y="2211328"/>
            <a:ext cx="2246729" cy="1135457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EF454C6-1A93-A0DD-BE39-FAFF8B88AA52}"/>
              </a:ext>
            </a:extLst>
          </p:cNvPr>
          <p:cNvSpPr txBox="1"/>
          <p:nvPr/>
        </p:nvSpPr>
        <p:spPr>
          <a:xfrm>
            <a:off x="224793" y="2249965"/>
            <a:ext cx="2349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Calculate median phenology in aspen mask</a:t>
            </a:r>
          </a:p>
        </p:txBody>
      </p:sp>
      <p:cxnSp>
        <p:nvCxnSpPr>
          <p:cNvPr id="115" name="Elbow Connector 114">
            <a:extLst>
              <a:ext uri="{FF2B5EF4-FFF2-40B4-BE49-F238E27FC236}">
                <a16:creationId xmlns:a16="http://schemas.microsoft.com/office/drawing/2014/main" id="{1277A7B8-226A-3E54-E536-E36833A85203}"/>
              </a:ext>
            </a:extLst>
          </p:cNvPr>
          <p:cNvCxnSpPr>
            <a:cxnSpLocks/>
            <a:stCxn id="62" idx="3"/>
            <a:endCxn id="32" idx="5"/>
          </p:cNvCxnSpPr>
          <p:nvPr/>
        </p:nvCxnSpPr>
        <p:spPr>
          <a:xfrm rot="5400000">
            <a:off x="3255273" y="1364551"/>
            <a:ext cx="1168749" cy="2058090"/>
          </a:xfrm>
          <a:prstGeom prst="bentConnector4">
            <a:avLst>
              <a:gd name="adj1" fmla="val 37092"/>
              <a:gd name="adj2" fmla="val 108227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C7833B1-D92B-DE5C-44C8-4E0704C71B1D}"/>
              </a:ext>
            </a:extLst>
          </p:cNvPr>
          <p:cNvSpPr/>
          <p:nvPr/>
        </p:nvSpPr>
        <p:spPr>
          <a:xfrm>
            <a:off x="4225756" y="2482919"/>
            <a:ext cx="1098085" cy="39976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Annual spectral response of aspen ref. data</a:t>
            </a:r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90AB5DCD-EB3A-91EC-BF34-6EF7C87FCA74}"/>
              </a:ext>
            </a:extLst>
          </p:cNvPr>
          <p:cNvSpPr/>
          <p:nvPr/>
        </p:nvSpPr>
        <p:spPr>
          <a:xfrm>
            <a:off x="205577" y="1999836"/>
            <a:ext cx="6858000" cy="3046918"/>
          </a:xfrm>
          <a:prstGeom prst="roundRect">
            <a:avLst>
              <a:gd name="adj" fmla="val 408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B65A4A3-3601-0D24-E485-9BE50253563F}"/>
              </a:ext>
            </a:extLst>
          </p:cNvPr>
          <p:cNvCxnSpPr>
            <a:cxnSpLocks/>
            <a:stCxn id="102" idx="2"/>
            <a:endCxn id="118" idx="1"/>
          </p:cNvCxnSpPr>
          <p:nvPr/>
        </p:nvCxnSpPr>
        <p:spPr>
          <a:xfrm flipV="1">
            <a:off x="3705311" y="2682803"/>
            <a:ext cx="520445" cy="207673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ECF842E-64DA-2A4D-17C9-686DAFC2D73C}"/>
              </a:ext>
            </a:extLst>
          </p:cNvPr>
          <p:cNvSpPr/>
          <p:nvPr/>
        </p:nvSpPr>
        <p:spPr>
          <a:xfrm>
            <a:off x="3830617" y="2953274"/>
            <a:ext cx="621921" cy="4450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Calculate spectral indices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FE18E58B-5489-8D52-9FBB-86128D53F59C}"/>
              </a:ext>
            </a:extLst>
          </p:cNvPr>
          <p:cNvSpPr/>
          <p:nvPr/>
        </p:nvSpPr>
        <p:spPr>
          <a:xfrm>
            <a:off x="2573883" y="2204011"/>
            <a:ext cx="4434443" cy="1317420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920A186-8800-0841-7D4F-1D3E7D9AA6D3}"/>
              </a:ext>
            </a:extLst>
          </p:cNvPr>
          <p:cNvSpPr txBox="1"/>
          <p:nvPr/>
        </p:nvSpPr>
        <p:spPr>
          <a:xfrm>
            <a:off x="2615352" y="2236955"/>
            <a:ext cx="29030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Generate the seasonal median spectral composites</a:t>
            </a:r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D088E7E0-EC66-E4CB-18D9-D511B11F45AF}"/>
              </a:ext>
            </a:extLst>
          </p:cNvPr>
          <p:cNvCxnSpPr>
            <a:cxnSpLocks/>
            <a:stCxn id="102" idx="2"/>
            <a:endCxn id="145" idx="1"/>
          </p:cNvCxnSpPr>
          <p:nvPr/>
        </p:nvCxnSpPr>
        <p:spPr>
          <a:xfrm>
            <a:off x="3705309" y="2890474"/>
            <a:ext cx="125306" cy="28532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Elbow Connector 189">
            <a:extLst>
              <a:ext uri="{FF2B5EF4-FFF2-40B4-BE49-F238E27FC236}">
                <a16:creationId xmlns:a16="http://schemas.microsoft.com/office/drawing/2014/main" id="{9BD4B0C3-4938-44FA-BBA2-239F6A96CE7D}"/>
              </a:ext>
            </a:extLst>
          </p:cNvPr>
          <p:cNvCxnSpPr>
            <a:cxnSpLocks/>
            <a:stCxn id="118" idx="3"/>
            <a:endCxn id="104" idx="0"/>
          </p:cNvCxnSpPr>
          <p:nvPr/>
        </p:nvCxnSpPr>
        <p:spPr>
          <a:xfrm>
            <a:off x="5323841" y="2682803"/>
            <a:ext cx="200861" cy="267697"/>
          </a:xfrm>
          <a:prstGeom prst="bentConnector2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Parallelogram 192">
            <a:extLst>
              <a:ext uri="{FF2B5EF4-FFF2-40B4-BE49-F238E27FC236}">
                <a16:creationId xmlns:a16="http://schemas.microsoft.com/office/drawing/2014/main" id="{8C8636C1-0925-DCDD-5359-6C4AAFFC7D14}"/>
              </a:ext>
            </a:extLst>
          </p:cNvPr>
          <p:cNvSpPr/>
          <p:nvPr/>
        </p:nvSpPr>
        <p:spPr>
          <a:xfrm>
            <a:off x="5992121" y="2958019"/>
            <a:ext cx="930924" cy="432556"/>
          </a:xfrm>
          <a:prstGeom prst="parallelogram">
            <a:avLst>
              <a:gd name="adj" fmla="val 17133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S2 Median </a:t>
            </a:r>
            <a:r>
              <a:rPr lang="en-US" sz="800" i="1" dirty="0">
                <a:solidFill>
                  <a:schemeClr val="tx1"/>
                </a:solidFill>
              </a:rPr>
              <a:t>Autumn</a:t>
            </a:r>
            <a:r>
              <a:rPr lang="en-US" sz="800" dirty="0">
                <a:solidFill>
                  <a:schemeClr val="tx1"/>
                </a:solidFill>
              </a:rPr>
              <a:t> Composite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4C356BEF-5BF6-2966-BBA7-989DDEE978B8}"/>
              </a:ext>
            </a:extLst>
          </p:cNvPr>
          <p:cNvCxnSpPr>
            <a:cxnSpLocks/>
            <a:stCxn id="33" idx="3"/>
            <a:endCxn id="104" idx="1"/>
          </p:cNvCxnSpPr>
          <p:nvPr/>
        </p:nvCxnSpPr>
        <p:spPr>
          <a:xfrm flipV="1">
            <a:off x="5111190" y="3173024"/>
            <a:ext cx="102551" cy="204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>
            <a:extLst>
              <a:ext uri="{FF2B5EF4-FFF2-40B4-BE49-F238E27FC236}">
                <a16:creationId xmlns:a16="http://schemas.microsoft.com/office/drawing/2014/main" id="{FE175FBE-4621-6FAE-2DB6-5D245DAEC8CD}"/>
              </a:ext>
            </a:extLst>
          </p:cNvPr>
          <p:cNvCxnSpPr>
            <a:cxnSpLocks/>
            <a:stCxn id="104" idx="3"/>
            <a:endCxn id="34" idx="5"/>
          </p:cNvCxnSpPr>
          <p:nvPr/>
        </p:nvCxnSpPr>
        <p:spPr>
          <a:xfrm flipV="1">
            <a:off x="5835662" y="2610869"/>
            <a:ext cx="194791" cy="56215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Elbow Connector 243">
            <a:extLst>
              <a:ext uri="{FF2B5EF4-FFF2-40B4-BE49-F238E27FC236}">
                <a16:creationId xmlns:a16="http://schemas.microsoft.com/office/drawing/2014/main" id="{FA137784-B380-7B55-1BF1-B41932A7C507}"/>
              </a:ext>
            </a:extLst>
          </p:cNvPr>
          <p:cNvCxnSpPr>
            <a:cxnSpLocks/>
            <a:stCxn id="104" idx="3"/>
            <a:endCxn id="193" idx="5"/>
          </p:cNvCxnSpPr>
          <p:nvPr/>
        </p:nvCxnSpPr>
        <p:spPr>
          <a:xfrm>
            <a:off x="5835662" y="3173024"/>
            <a:ext cx="193514" cy="1273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D8F0DE1A-6B06-CB01-F110-A41E396E5832}"/>
              </a:ext>
            </a:extLst>
          </p:cNvPr>
          <p:cNvGrpSpPr/>
          <p:nvPr/>
        </p:nvGrpSpPr>
        <p:grpSpPr>
          <a:xfrm>
            <a:off x="444529" y="4041585"/>
            <a:ext cx="1051538" cy="714818"/>
            <a:chOff x="2547918" y="2360915"/>
            <a:chExt cx="1051538" cy="714818"/>
          </a:xfrm>
        </p:grpSpPr>
        <p:sp>
          <p:nvSpPr>
            <p:cNvPr id="275" name="Parallelogram 274">
              <a:extLst>
                <a:ext uri="{FF2B5EF4-FFF2-40B4-BE49-F238E27FC236}">
                  <a16:creationId xmlns:a16="http://schemas.microsoft.com/office/drawing/2014/main" id="{583B2489-6AD2-6FD9-3B68-52B0425A6DE1}"/>
                </a:ext>
              </a:extLst>
            </p:cNvPr>
            <p:cNvSpPr/>
            <p:nvPr/>
          </p:nvSpPr>
          <p:spPr>
            <a:xfrm>
              <a:off x="2662825" y="2360915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6" name="Parallelogram 275">
              <a:extLst>
                <a:ext uri="{FF2B5EF4-FFF2-40B4-BE49-F238E27FC236}">
                  <a16:creationId xmlns:a16="http://schemas.microsoft.com/office/drawing/2014/main" id="{ADCAEA0C-B7EA-8569-03F0-CF501605D0EC}"/>
                </a:ext>
              </a:extLst>
            </p:cNvPr>
            <p:cNvSpPr/>
            <p:nvPr/>
          </p:nvSpPr>
          <p:spPr>
            <a:xfrm>
              <a:off x="2634250" y="2383031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7" name="Parallelogram 276">
              <a:extLst>
                <a:ext uri="{FF2B5EF4-FFF2-40B4-BE49-F238E27FC236}">
                  <a16:creationId xmlns:a16="http://schemas.microsoft.com/office/drawing/2014/main" id="{BB9B8BA8-1B39-0761-B14D-08400A7A45C6}"/>
                </a:ext>
              </a:extLst>
            </p:cNvPr>
            <p:cNvSpPr/>
            <p:nvPr/>
          </p:nvSpPr>
          <p:spPr>
            <a:xfrm>
              <a:off x="2605675" y="2405270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8" name="Parallelogram 277">
              <a:extLst>
                <a:ext uri="{FF2B5EF4-FFF2-40B4-BE49-F238E27FC236}">
                  <a16:creationId xmlns:a16="http://schemas.microsoft.com/office/drawing/2014/main" id="{E56CE3E6-0FBD-B990-BE3B-F80AA548C2DF}"/>
                </a:ext>
              </a:extLst>
            </p:cNvPr>
            <p:cNvSpPr/>
            <p:nvPr/>
          </p:nvSpPr>
          <p:spPr>
            <a:xfrm>
              <a:off x="2577100" y="2425550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79" name="Parallelogram 278">
              <a:extLst>
                <a:ext uri="{FF2B5EF4-FFF2-40B4-BE49-F238E27FC236}">
                  <a16:creationId xmlns:a16="http://schemas.microsoft.com/office/drawing/2014/main" id="{B4AC0D9C-2423-A360-60B6-BAB64C4B937A}"/>
                </a:ext>
              </a:extLst>
            </p:cNvPr>
            <p:cNvSpPr/>
            <p:nvPr/>
          </p:nvSpPr>
          <p:spPr>
            <a:xfrm>
              <a:off x="2547918" y="2448412"/>
              <a:ext cx="936631" cy="627321"/>
            </a:xfrm>
            <a:prstGeom prst="parallelogram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Sentinel-1 (S1) time-series</a:t>
              </a:r>
            </a:p>
          </p:txBody>
        </p:sp>
      </p:grpSp>
      <p:sp>
        <p:nvSpPr>
          <p:cNvPr id="281" name="Rectangle 280">
            <a:extLst>
              <a:ext uri="{FF2B5EF4-FFF2-40B4-BE49-F238E27FC236}">
                <a16:creationId xmlns:a16="http://schemas.microsoft.com/office/drawing/2014/main" id="{DFF6143E-A7AC-C342-F178-C72F1ED3D8ED}"/>
              </a:ext>
            </a:extLst>
          </p:cNvPr>
          <p:cNvSpPr/>
          <p:nvPr/>
        </p:nvSpPr>
        <p:spPr>
          <a:xfrm>
            <a:off x="1678805" y="3995062"/>
            <a:ext cx="959685" cy="36018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Additional border noise correction</a:t>
            </a: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012ED7CA-772C-8C2E-7DB0-1A31010B4F86}"/>
              </a:ext>
            </a:extLst>
          </p:cNvPr>
          <p:cNvSpPr/>
          <p:nvPr/>
        </p:nvSpPr>
        <p:spPr>
          <a:xfrm>
            <a:off x="1678802" y="4566892"/>
            <a:ext cx="959686" cy="31204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Multi-temporal speckle filtering</a:t>
            </a: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E06BD3ED-4D3E-E926-D521-31CCE2C04514}"/>
              </a:ext>
            </a:extLst>
          </p:cNvPr>
          <p:cNvSpPr/>
          <p:nvPr/>
        </p:nvSpPr>
        <p:spPr>
          <a:xfrm>
            <a:off x="2986447" y="4157286"/>
            <a:ext cx="794242" cy="56410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Combined ascending / descending tracks</a:t>
            </a:r>
          </a:p>
        </p:txBody>
      </p:sp>
      <p:sp>
        <p:nvSpPr>
          <p:cNvPr id="285" name="Parallelogram 284">
            <a:extLst>
              <a:ext uri="{FF2B5EF4-FFF2-40B4-BE49-F238E27FC236}">
                <a16:creationId xmlns:a16="http://schemas.microsoft.com/office/drawing/2014/main" id="{BFA3A19E-67C0-F3D1-0CA1-0B8DC5CE2FEE}"/>
              </a:ext>
            </a:extLst>
          </p:cNvPr>
          <p:cNvSpPr/>
          <p:nvPr/>
        </p:nvSpPr>
        <p:spPr>
          <a:xfrm>
            <a:off x="330138" y="5617069"/>
            <a:ext cx="971381" cy="521348"/>
          </a:xfrm>
          <a:prstGeom prst="parallelogram">
            <a:avLst>
              <a:gd name="adj" fmla="val 17867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Combined S1/S2 + topography image stack</a:t>
            </a:r>
          </a:p>
        </p:txBody>
      </p:sp>
      <p:sp>
        <p:nvSpPr>
          <p:cNvPr id="305" name="TextBox 304">
            <a:extLst>
              <a:ext uri="{FF2B5EF4-FFF2-40B4-BE49-F238E27FC236}">
                <a16:creationId xmlns:a16="http://schemas.microsoft.com/office/drawing/2014/main" id="{9F1820AF-0699-5F2F-0B53-6A493F034020}"/>
              </a:ext>
            </a:extLst>
          </p:cNvPr>
          <p:cNvSpPr txBox="1"/>
          <p:nvPr/>
        </p:nvSpPr>
        <p:spPr>
          <a:xfrm>
            <a:off x="5907861" y="3571004"/>
            <a:ext cx="1165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cs typeface="Times New Roman" panose="02020603050405020304" pitchFamily="18" charset="0"/>
              </a:rPr>
              <a:t>Sentinel-1 Data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BE251AB9-C704-EAB2-2F68-CB45207ECF41}"/>
              </a:ext>
            </a:extLst>
          </p:cNvPr>
          <p:cNvSpPr/>
          <p:nvPr/>
        </p:nvSpPr>
        <p:spPr>
          <a:xfrm>
            <a:off x="3952943" y="4216816"/>
            <a:ext cx="621921" cy="44504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Temporal filters</a:t>
            </a:r>
          </a:p>
        </p:txBody>
      </p:sp>
      <p:sp>
        <p:nvSpPr>
          <p:cNvPr id="307" name="Parallelogram 306">
            <a:extLst>
              <a:ext uri="{FF2B5EF4-FFF2-40B4-BE49-F238E27FC236}">
                <a16:creationId xmlns:a16="http://schemas.microsoft.com/office/drawing/2014/main" id="{1BA262BA-76EE-9825-3569-9B25EA5984FD}"/>
              </a:ext>
            </a:extLst>
          </p:cNvPr>
          <p:cNvSpPr/>
          <p:nvPr/>
        </p:nvSpPr>
        <p:spPr>
          <a:xfrm>
            <a:off x="4999568" y="3884362"/>
            <a:ext cx="930924" cy="432556"/>
          </a:xfrm>
          <a:prstGeom prst="parallelogram">
            <a:avLst>
              <a:gd name="adj" fmla="val 17133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S1 Median </a:t>
            </a:r>
            <a:r>
              <a:rPr lang="en-US" sz="800" i="1" dirty="0">
                <a:solidFill>
                  <a:schemeClr val="tx1"/>
                </a:solidFill>
              </a:rPr>
              <a:t>Summer</a:t>
            </a:r>
            <a:r>
              <a:rPr lang="en-US" sz="800" dirty="0">
                <a:solidFill>
                  <a:schemeClr val="tx1"/>
                </a:solidFill>
              </a:rPr>
              <a:t> Composite</a:t>
            </a:r>
          </a:p>
        </p:txBody>
      </p:sp>
      <p:sp>
        <p:nvSpPr>
          <p:cNvPr id="308" name="Parallelogram 307">
            <a:extLst>
              <a:ext uri="{FF2B5EF4-FFF2-40B4-BE49-F238E27FC236}">
                <a16:creationId xmlns:a16="http://schemas.microsoft.com/office/drawing/2014/main" id="{F2028139-5762-06E2-546C-35EEE7C32BBC}"/>
              </a:ext>
            </a:extLst>
          </p:cNvPr>
          <p:cNvSpPr/>
          <p:nvPr/>
        </p:nvSpPr>
        <p:spPr>
          <a:xfrm>
            <a:off x="5010924" y="4449526"/>
            <a:ext cx="930924" cy="432556"/>
          </a:xfrm>
          <a:prstGeom prst="parallelogram">
            <a:avLst>
              <a:gd name="adj" fmla="val 17133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S1 Median </a:t>
            </a:r>
            <a:r>
              <a:rPr lang="en-US" sz="800" i="1" dirty="0">
                <a:solidFill>
                  <a:schemeClr val="tx1"/>
                </a:solidFill>
              </a:rPr>
              <a:t>Winter</a:t>
            </a:r>
            <a:r>
              <a:rPr lang="en-US" sz="800" dirty="0">
                <a:solidFill>
                  <a:schemeClr val="tx1"/>
                </a:solidFill>
              </a:rPr>
              <a:t> Composite</a:t>
            </a:r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98C6B439-B946-8892-F9C0-CFFB83AD5F16}"/>
              </a:ext>
            </a:extLst>
          </p:cNvPr>
          <p:cNvSpPr/>
          <p:nvPr/>
        </p:nvSpPr>
        <p:spPr>
          <a:xfrm>
            <a:off x="270385" y="3773735"/>
            <a:ext cx="6737941" cy="1199878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cxnSp>
        <p:nvCxnSpPr>
          <p:cNvPr id="312" name="Elbow Connector 311">
            <a:extLst>
              <a:ext uri="{FF2B5EF4-FFF2-40B4-BE49-F238E27FC236}">
                <a16:creationId xmlns:a16="http://schemas.microsoft.com/office/drawing/2014/main" id="{DB777116-FE3D-0A92-87DA-97DBBC386B69}"/>
              </a:ext>
            </a:extLst>
          </p:cNvPr>
          <p:cNvCxnSpPr>
            <a:cxnSpLocks/>
            <a:stCxn id="306" idx="3"/>
            <a:endCxn id="307" idx="5"/>
          </p:cNvCxnSpPr>
          <p:nvPr/>
        </p:nvCxnSpPr>
        <p:spPr>
          <a:xfrm flipV="1">
            <a:off x="4574864" y="4100640"/>
            <a:ext cx="461759" cy="338700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5" name="Elbow Connector 314">
            <a:extLst>
              <a:ext uri="{FF2B5EF4-FFF2-40B4-BE49-F238E27FC236}">
                <a16:creationId xmlns:a16="http://schemas.microsoft.com/office/drawing/2014/main" id="{156BD758-B259-424B-EAE1-533E0AEC9402}"/>
              </a:ext>
            </a:extLst>
          </p:cNvPr>
          <p:cNvCxnSpPr>
            <a:cxnSpLocks/>
            <a:stCxn id="306" idx="3"/>
            <a:endCxn id="308" idx="5"/>
          </p:cNvCxnSpPr>
          <p:nvPr/>
        </p:nvCxnSpPr>
        <p:spPr>
          <a:xfrm>
            <a:off x="4574864" y="4439340"/>
            <a:ext cx="473115" cy="226464"/>
          </a:xfrm>
          <a:prstGeom prst="bentConnector3">
            <a:avLst>
              <a:gd name="adj1" fmla="val 28525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0613105D-DE11-A80D-48FD-1C19751CB068}"/>
              </a:ext>
            </a:extLst>
          </p:cNvPr>
          <p:cNvCxnSpPr>
            <a:cxnSpLocks/>
            <a:stCxn id="283" idx="3"/>
            <a:endCxn id="306" idx="1"/>
          </p:cNvCxnSpPr>
          <p:nvPr/>
        </p:nvCxnSpPr>
        <p:spPr>
          <a:xfrm>
            <a:off x="3780689" y="4439338"/>
            <a:ext cx="17225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2" name="Elbow Connector 351">
            <a:extLst>
              <a:ext uri="{FF2B5EF4-FFF2-40B4-BE49-F238E27FC236}">
                <a16:creationId xmlns:a16="http://schemas.microsoft.com/office/drawing/2014/main" id="{7FE4D956-ADBF-C3B7-B064-649D8845DEB9}"/>
              </a:ext>
            </a:extLst>
          </p:cNvPr>
          <p:cNvCxnSpPr>
            <a:cxnSpLocks/>
            <a:stCxn id="279" idx="2"/>
            <a:endCxn id="281" idx="1"/>
          </p:cNvCxnSpPr>
          <p:nvPr/>
        </p:nvCxnSpPr>
        <p:spPr>
          <a:xfrm flipV="1">
            <a:off x="1302745" y="4175153"/>
            <a:ext cx="376058" cy="267590"/>
          </a:xfrm>
          <a:prstGeom prst="bentConnector3">
            <a:avLst>
              <a:gd name="adj1" fmla="val 68011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Elbow Connector 355">
            <a:extLst>
              <a:ext uri="{FF2B5EF4-FFF2-40B4-BE49-F238E27FC236}">
                <a16:creationId xmlns:a16="http://schemas.microsoft.com/office/drawing/2014/main" id="{E5BA5527-1B79-C589-1FE8-25C5C23E26ED}"/>
              </a:ext>
            </a:extLst>
          </p:cNvPr>
          <p:cNvCxnSpPr>
            <a:cxnSpLocks/>
            <a:stCxn id="279" idx="2"/>
            <a:endCxn id="282" idx="1"/>
          </p:cNvCxnSpPr>
          <p:nvPr/>
        </p:nvCxnSpPr>
        <p:spPr>
          <a:xfrm>
            <a:off x="1302747" y="4442745"/>
            <a:ext cx="376057" cy="280169"/>
          </a:xfrm>
          <a:prstGeom prst="bentConnector3">
            <a:avLst>
              <a:gd name="adj1" fmla="val 68011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58">
            <a:extLst>
              <a:ext uri="{FF2B5EF4-FFF2-40B4-BE49-F238E27FC236}">
                <a16:creationId xmlns:a16="http://schemas.microsoft.com/office/drawing/2014/main" id="{F871D44A-7190-7034-19CD-04400D6FA6EA}"/>
              </a:ext>
            </a:extLst>
          </p:cNvPr>
          <p:cNvCxnSpPr>
            <a:cxnSpLocks/>
            <a:stCxn id="281" idx="3"/>
            <a:endCxn id="283" idx="1"/>
          </p:cNvCxnSpPr>
          <p:nvPr/>
        </p:nvCxnSpPr>
        <p:spPr>
          <a:xfrm>
            <a:off x="2638490" y="4175155"/>
            <a:ext cx="347959" cy="264185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Elbow Connector 361">
            <a:extLst>
              <a:ext uri="{FF2B5EF4-FFF2-40B4-BE49-F238E27FC236}">
                <a16:creationId xmlns:a16="http://schemas.microsoft.com/office/drawing/2014/main" id="{AFBB1AF2-5371-AA99-8DF6-47C55A3BF3B8}"/>
              </a:ext>
            </a:extLst>
          </p:cNvPr>
          <p:cNvCxnSpPr>
            <a:cxnSpLocks/>
            <a:stCxn id="282" idx="3"/>
            <a:endCxn id="283" idx="1"/>
          </p:cNvCxnSpPr>
          <p:nvPr/>
        </p:nvCxnSpPr>
        <p:spPr>
          <a:xfrm flipV="1">
            <a:off x="2638490" y="4439338"/>
            <a:ext cx="347959" cy="283574"/>
          </a:xfrm>
          <a:prstGeom prst="bentConnector3">
            <a:avLst>
              <a:gd name="adj1" fmla="val 50000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3" name="TextBox 372">
            <a:extLst>
              <a:ext uri="{FF2B5EF4-FFF2-40B4-BE49-F238E27FC236}">
                <a16:creationId xmlns:a16="http://schemas.microsoft.com/office/drawing/2014/main" id="{38AA1CDA-6D92-EFD0-D9C4-20E61A89D080}"/>
              </a:ext>
            </a:extLst>
          </p:cNvPr>
          <p:cNvSpPr txBox="1"/>
          <p:nvPr/>
        </p:nvSpPr>
        <p:spPr>
          <a:xfrm>
            <a:off x="1691136" y="4351445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/>
              <a:t>Analysis-ready S1</a:t>
            </a: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0F4B9E7F-0B18-AAAA-2FDB-47285CDAB902}"/>
              </a:ext>
            </a:extLst>
          </p:cNvPr>
          <p:cNvSpPr/>
          <p:nvPr/>
        </p:nvSpPr>
        <p:spPr>
          <a:xfrm>
            <a:off x="6128589" y="4145541"/>
            <a:ext cx="794242" cy="56410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Calculate radar textural features (GLCM)</a:t>
            </a:r>
          </a:p>
        </p:txBody>
      </p: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CF13B595-E817-C48A-9703-8C9AAF18DFE2}"/>
              </a:ext>
            </a:extLst>
          </p:cNvPr>
          <p:cNvCxnSpPr>
            <a:cxnSpLocks/>
            <a:stCxn id="383" idx="1"/>
            <a:endCxn id="307" idx="2"/>
          </p:cNvCxnSpPr>
          <p:nvPr/>
        </p:nvCxnSpPr>
        <p:spPr>
          <a:xfrm flipH="1" flipV="1">
            <a:off x="5893437" y="4100640"/>
            <a:ext cx="235152" cy="326953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1666A3E3-39EE-546C-A362-71D3C9D16799}"/>
              </a:ext>
            </a:extLst>
          </p:cNvPr>
          <p:cNvCxnSpPr>
            <a:cxnSpLocks/>
            <a:stCxn id="383" idx="1"/>
            <a:endCxn id="308" idx="2"/>
          </p:cNvCxnSpPr>
          <p:nvPr/>
        </p:nvCxnSpPr>
        <p:spPr>
          <a:xfrm flipH="1">
            <a:off x="5904793" y="4427593"/>
            <a:ext cx="223796" cy="238211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Elbow Connector 413">
            <a:extLst>
              <a:ext uri="{FF2B5EF4-FFF2-40B4-BE49-F238E27FC236}">
                <a16:creationId xmlns:a16="http://schemas.microsoft.com/office/drawing/2014/main" id="{08DA1AB7-00EE-8CB7-E768-37FA98A87307}"/>
              </a:ext>
            </a:extLst>
          </p:cNvPr>
          <p:cNvCxnSpPr>
            <a:cxnSpLocks/>
            <a:stCxn id="9" idx="1"/>
            <a:endCxn id="16" idx="1"/>
          </p:cNvCxnSpPr>
          <p:nvPr/>
        </p:nvCxnSpPr>
        <p:spPr>
          <a:xfrm rot="10800000" flipH="1" flipV="1">
            <a:off x="205576" y="972900"/>
            <a:ext cx="4209" cy="5061321"/>
          </a:xfrm>
          <a:prstGeom prst="bentConnector3">
            <a:avLst>
              <a:gd name="adj1" fmla="val -3194821"/>
            </a:avLst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Elbow Connector 419">
            <a:extLst>
              <a:ext uri="{FF2B5EF4-FFF2-40B4-BE49-F238E27FC236}">
                <a16:creationId xmlns:a16="http://schemas.microsoft.com/office/drawing/2014/main" id="{58CB6584-94CB-2D39-0D0A-165B1EC9FD66}"/>
              </a:ext>
            </a:extLst>
          </p:cNvPr>
          <p:cNvCxnSpPr>
            <a:cxnSpLocks/>
            <a:stCxn id="121" idx="2"/>
            <a:endCxn id="16" idx="0"/>
          </p:cNvCxnSpPr>
          <p:nvPr/>
        </p:nvCxnSpPr>
        <p:spPr>
          <a:xfrm rot="5400000">
            <a:off x="3015516" y="4591381"/>
            <a:ext cx="163689" cy="107443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3" name="Rounded Rectangle 422">
            <a:extLst>
              <a:ext uri="{FF2B5EF4-FFF2-40B4-BE49-F238E27FC236}">
                <a16:creationId xmlns:a16="http://schemas.microsoft.com/office/drawing/2014/main" id="{DAAADA14-B10F-B1A8-CFEA-FBD94C6734F6}"/>
              </a:ext>
            </a:extLst>
          </p:cNvPr>
          <p:cNvSpPr/>
          <p:nvPr/>
        </p:nvSpPr>
        <p:spPr>
          <a:xfrm>
            <a:off x="1336369" y="6235333"/>
            <a:ext cx="764132" cy="393458"/>
          </a:xfrm>
          <a:prstGeom prst="roundRect">
            <a:avLst>
              <a:gd name="adj" fmla="val 49864"/>
            </a:avLst>
          </a:prstGeom>
          <a:solidFill>
            <a:schemeClr val="bg1"/>
          </a:solidFill>
          <a:ln w="63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Confusion Matrix</a:t>
            </a:r>
          </a:p>
        </p:txBody>
      </p: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2435F558-A79E-3F25-5DFD-B09A956665C4}"/>
              </a:ext>
            </a:extLst>
          </p:cNvPr>
          <p:cNvCxnSpPr>
            <a:cxnSpLocks/>
            <a:stCxn id="423" idx="0"/>
            <a:endCxn id="31" idx="2"/>
          </p:cNvCxnSpPr>
          <p:nvPr/>
        </p:nvCxnSpPr>
        <p:spPr>
          <a:xfrm flipH="1" flipV="1">
            <a:off x="1714283" y="6131366"/>
            <a:ext cx="4152" cy="103967"/>
          </a:xfrm>
          <a:prstGeom prst="straightConnector1">
            <a:avLst/>
          </a:prstGeom>
          <a:ln w="6350">
            <a:solidFill>
              <a:schemeClr val="tx1"/>
            </a:solidFill>
            <a:tailEnd type="non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7" name="Parallelogram 446">
            <a:extLst>
              <a:ext uri="{FF2B5EF4-FFF2-40B4-BE49-F238E27FC236}">
                <a16:creationId xmlns:a16="http://schemas.microsoft.com/office/drawing/2014/main" id="{34CB31A3-8227-BB7E-1892-61C4EBA03313}"/>
              </a:ext>
            </a:extLst>
          </p:cNvPr>
          <p:cNvSpPr/>
          <p:nvPr/>
        </p:nvSpPr>
        <p:spPr>
          <a:xfrm>
            <a:off x="2367363" y="5469066"/>
            <a:ext cx="1175938" cy="384376"/>
          </a:xfrm>
          <a:prstGeom prst="parallelogram">
            <a:avLst>
              <a:gd name="adj" fmla="val 23249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Best-performing classification scenario</a:t>
            </a:r>
          </a:p>
        </p:txBody>
      </p: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55D01E9B-F4DF-0BA2-01E7-A2C5D0591B46}"/>
              </a:ext>
            </a:extLst>
          </p:cNvPr>
          <p:cNvCxnSpPr>
            <a:cxnSpLocks/>
            <a:stCxn id="285" idx="4"/>
            <a:endCxn id="30" idx="0"/>
          </p:cNvCxnSpPr>
          <p:nvPr/>
        </p:nvCxnSpPr>
        <p:spPr>
          <a:xfrm flipH="1">
            <a:off x="743451" y="6138417"/>
            <a:ext cx="72378" cy="111061"/>
          </a:xfrm>
          <a:prstGeom prst="straightConnector1">
            <a:avLst/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0" name="Rectangle 469">
            <a:extLst>
              <a:ext uri="{FF2B5EF4-FFF2-40B4-BE49-F238E27FC236}">
                <a16:creationId xmlns:a16="http://schemas.microsoft.com/office/drawing/2014/main" id="{A5FD5FB1-0CB0-F00C-045E-2A26ABED900B}"/>
              </a:ext>
            </a:extLst>
          </p:cNvPr>
          <p:cNvSpPr/>
          <p:nvPr/>
        </p:nvSpPr>
        <p:spPr>
          <a:xfrm>
            <a:off x="2434263" y="5924613"/>
            <a:ext cx="884563" cy="27093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Feature selection</a:t>
            </a:r>
          </a:p>
        </p:txBody>
      </p:sp>
      <p:sp>
        <p:nvSpPr>
          <p:cNvPr id="486" name="Right Brace 485">
            <a:extLst>
              <a:ext uri="{FF2B5EF4-FFF2-40B4-BE49-F238E27FC236}">
                <a16:creationId xmlns:a16="http://schemas.microsoft.com/office/drawing/2014/main" id="{044FC7E4-47BF-ADB4-D6BF-3B9292E65861}"/>
              </a:ext>
            </a:extLst>
          </p:cNvPr>
          <p:cNvSpPr/>
          <p:nvPr/>
        </p:nvSpPr>
        <p:spPr>
          <a:xfrm>
            <a:off x="2164296" y="5421598"/>
            <a:ext cx="179660" cy="1303158"/>
          </a:xfrm>
          <a:prstGeom prst="rightBrace">
            <a:avLst>
              <a:gd name="adj1" fmla="val 8333"/>
              <a:gd name="adj2" fmla="val 17496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B39D436B-3F2A-61B6-09E2-16D1A7FD1ECF}"/>
              </a:ext>
            </a:extLst>
          </p:cNvPr>
          <p:cNvSpPr/>
          <p:nvPr/>
        </p:nvSpPr>
        <p:spPr>
          <a:xfrm>
            <a:off x="2429052" y="6279413"/>
            <a:ext cx="894984" cy="27093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Final RF model</a:t>
            </a:r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52577A37-AC5E-3EC6-CB9E-576CFBF33750}"/>
              </a:ext>
            </a:extLst>
          </p:cNvPr>
          <p:cNvSpPr/>
          <p:nvPr/>
        </p:nvSpPr>
        <p:spPr>
          <a:xfrm>
            <a:off x="256281" y="5429451"/>
            <a:ext cx="1908386" cy="1367403"/>
          </a:xfrm>
          <a:prstGeom prst="rect">
            <a:avLst/>
          </a:prstGeom>
          <a:noFill/>
          <a:ln w="12700"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cs typeface="Times New Roman" panose="02020603050405020304" pitchFamily="18" charset="0"/>
            </a:endParaRP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58FF6BC2-3CC4-AB8D-C2CB-23478A40E701}"/>
              </a:ext>
            </a:extLst>
          </p:cNvPr>
          <p:cNvSpPr txBox="1"/>
          <p:nvPr/>
        </p:nvSpPr>
        <p:spPr>
          <a:xfrm>
            <a:off x="251713" y="3756074"/>
            <a:ext cx="27283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Generate the seasonal median radar composites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04F12AFD-A292-9EE7-5BEA-8A3913DFE8CC}"/>
              </a:ext>
            </a:extLst>
          </p:cNvPr>
          <p:cNvSpPr txBox="1"/>
          <p:nvPr/>
        </p:nvSpPr>
        <p:spPr>
          <a:xfrm>
            <a:off x="252350" y="5402447"/>
            <a:ext cx="15502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cs typeface="Times New Roman" panose="02020603050405020304" pitchFamily="18" charset="0"/>
              </a:rPr>
              <a:t>Run scenario testing</a:t>
            </a:r>
          </a:p>
        </p:txBody>
      </p:sp>
      <p:sp>
        <p:nvSpPr>
          <p:cNvPr id="541" name="Parallelogram 540">
            <a:extLst>
              <a:ext uri="{FF2B5EF4-FFF2-40B4-BE49-F238E27FC236}">
                <a16:creationId xmlns:a16="http://schemas.microsoft.com/office/drawing/2014/main" id="{38367D89-E44A-62FE-D4DD-1EB8BA1D8172}"/>
              </a:ext>
            </a:extLst>
          </p:cNvPr>
          <p:cNvSpPr/>
          <p:nvPr/>
        </p:nvSpPr>
        <p:spPr>
          <a:xfrm>
            <a:off x="3638930" y="5466008"/>
            <a:ext cx="1175938" cy="384376"/>
          </a:xfrm>
          <a:prstGeom prst="parallelogram">
            <a:avLst>
              <a:gd name="adj" fmla="val 23249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Sentinel-based aspen probability map</a:t>
            </a:r>
          </a:p>
        </p:txBody>
      </p:sp>
      <p:sp>
        <p:nvSpPr>
          <p:cNvPr id="542" name="Parallelogram 541">
            <a:extLst>
              <a:ext uri="{FF2B5EF4-FFF2-40B4-BE49-F238E27FC236}">
                <a16:creationId xmlns:a16="http://schemas.microsoft.com/office/drawing/2014/main" id="{1446E7D9-CD88-AD48-B713-66238AD8407E}"/>
              </a:ext>
            </a:extLst>
          </p:cNvPr>
          <p:cNvSpPr/>
          <p:nvPr/>
        </p:nvSpPr>
        <p:spPr>
          <a:xfrm>
            <a:off x="3634578" y="6319205"/>
            <a:ext cx="1189066" cy="424482"/>
          </a:xfrm>
          <a:prstGeom prst="parallelogram">
            <a:avLst>
              <a:gd name="adj" fmla="val 23249"/>
            </a:avLst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Reclassified Sentinel-based aspen map</a:t>
            </a:r>
          </a:p>
        </p:txBody>
      </p:sp>
      <p:sp>
        <p:nvSpPr>
          <p:cNvPr id="546" name="Rectangle 545">
            <a:extLst>
              <a:ext uri="{FF2B5EF4-FFF2-40B4-BE49-F238E27FC236}">
                <a16:creationId xmlns:a16="http://schemas.microsoft.com/office/drawing/2014/main" id="{C3EAA730-129E-6AC0-1540-8BE4B909D685}"/>
              </a:ext>
            </a:extLst>
          </p:cNvPr>
          <p:cNvSpPr/>
          <p:nvPr/>
        </p:nvSpPr>
        <p:spPr>
          <a:xfrm>
            <a:off x="3738807" y="5955061"/>
            <a:ext cx="982079" cy="27093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Threshold testing</a:t>
            </a:r>
          </a:p>
        </p:txBody>
      </p:sp>
      <p:cxnSp>
        <p:nvCxnSpPr>
          <p:cNvPr id="547" name="Straight Connector 546">
            <a:extLst>
              <a:ext uri="{FF2B5EF4-FFF2-40B4-BE49-F238E27FC236}">
                <a16:creationId xmlns:a16="http://schemas.microsoft.com/office/drawing/2014/main" id="{B105EF15-A1EF-7E56-E87E-D20F909EC62F}"/>
              </a:ext>
            </a:extLst>
          </p:cNvPr>
          <p:cNvCxnSpPr>
            <a:cxnSpLocks/>
            <a:stCxn id="447" idx="4"/>
            <a:endCxn id="470" idx="0"/>
          </p:cNvCxnSpPr>
          <p:nvPr/>
        </p:nvCxnSpPr>
        <p:spPr>
          <a:xfrm flipH="1">
            <a:off x="2876545" y="5853442"/>
            <a:ext cx="78787" cy="7117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1F35DE6B-11C6-B85D-A9AD-B0DC95AC38B5}"/>
              </a:ext>
            </a:extLst>
          </p:cNvPr>
          <p:cNvCxnSpPr>
            <a:cxnSpLocks/>
            <a:stCxn id="487" idx="0"/>
            <a:endCxn id="470" idx="2"/>
          </p:cNvCxnSpPr>
          <p:nvPr/>
        </p:nvCxnSpPr>
        <p:spPr>
          <a:xfrm flipV="1">
            <a:off x="2876544" y="6195551"/>
            <a:ext cx="1" cy="83862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214FD83-C779-B8B6-25F7-D99F0863F8DF}"/>
              </a:ext>
            </a:extLst>
          </p:cNvPr>
          <p:cNvCxnSpPr>
            <a:cxnSpLocks/>
            <a:stCxn id="423" idx="3"/>
            <a:endCxn id="487" idx="1"/>
          </p:cNvCxnSpPr>
          <p:nvPr/>
        </p:nvCxnSpPr>
        <p:spPr>
          <a:xfrm flipV="1">
            <a:off x="2100501" y="6414882"/>
            <a:ext cx="328551" cy="1718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3" name="Elbow Connector 562">
            <a:extLst>
              <a:ext uri="{FF2B5EF4-FFF2-40B4-BE49-F238E27FC236}">
                <a16:creationId xmlns:a16="http://schemas.microsoft.com/office/drawing/2014/main" id="{B633E59E-9CBC-A28F-197F-660AFEC580C6}"/>
              </a:ext>
            </a:extLst>
          </p:cNvPr>
          <p:cNvCxnSpPr>
            <a:cxnSpLocks/>
            <a:stCxn id="423" idx="2"/>
            <a:endCxn id="546" idx="1"/>
          </p:cNvCxnSpPr>
          <p:nvPr/>
        </p:nvCxnSpPr>
        <p:spPr>
          <a:xfrm rot="5400000" flipH="1" flipV="1">
            <a:off x="2459490" y="5349475"/>
            <a:ext cx="538261" cy="2020372"/>
          </a:xfrm>
          <a:prstGeom prst="bentConnector4">
            <a:avLst>
              <a:gd name="adj1" fmla="val -24721"/>
              <a:gd name="adj2" fmla="val 83773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B4A2B981-8A87-4F70-0AB9-C2404C4D6904}"/>
              </a:ext>
            </a:extLst>
          </p:cNvPr>
          <p:cNvCxnSpPr>
            <a:cxnSpLocks/>
            <a:stCxn id="541" idx="4"/>
            <a:endCxn id="546" idx="0"/>
          </p:cNvCxnSpPr>
          <p:nvPr/>
        </p:nvCxnSpPr>
        <p:spPr>
          <a:xfrm>
            <a:off x="4226899" y="5850384"/>
            <a:ext cx="2948" cy="10467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779FA549-50E5-EDEC-1831-2D5EBA64AAF5}"/>
              </a:ext>
            </a:extLst>
          </p:cNvPr>
          <p:cNvCxnSpPr>
            <a:cxnSpLocks/>
            <a:stCxn id="546" idx="2"/>
            <a:endCxn id="542" idx="0"/>
          </p:cNvCxnSpPr>
          <p:nvPr/>
        </p:nvCxnSpPr>
        <p:spPr>
          <a:xfrm flipH="1">
            <a:off x="4229111" y="6225999"/>
            <a:ext cx="736" cy="9320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0" name="Elbow Connector 579">
            <a:extLst>
              <a:ext uri="{FF2B5EF4-FFF2-40B4-BE49-F238E27FC236}">
                <a16:creationId xmlns:a16="http://schemas.microsoft.com/office/drawing/2014/main" id="{080C62BC-42AE-5ED6-EE9D-FACBCD8F7334}"/>
              </a:ext>
            </a:extLst>
          </p:cNvPr>
          <p:cNvCxnSpPr>
            <a:cxnSpLocks/>
            <a:stCxn id="487" idx="3"/>
            <a:endCxn id="541" idx="5"/>
          </p:cNvCxnSpPr>
          <p:nvPr/>
        </p:nvCxnSpPr>
        <p:spPr>
          <a:xfrm flipV="1">
            <a:off x="3324036" y="5658196"/>
            <a:ext cx="359576" cy="756686"/>
          </a:xfrm>
          <a:prstGeom prst="bentConnector3">
            <a:avLst>
              <a:gd name="adj1" fmla="val 66829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4" name="Elbow Connector 583">
            <a:extLst>
              <a:ext uri="{FF2B5EF4-FFF2-40B4-BE49-F238E27FC236}">
                <a16:creationId xmlns:a16="http://schemas.microsoft.com/office/drawing/2014/main" id="{A3E906E5-E4FB-6DCB-55CF-C7A2FA857C0D}"/>
              </a:ext>
            </a:extLst>
          </p:cNvPr>
          <p:cNvCxnSpPr>
            <a:cxnSpLocks/>
            <a:stCxn id="542" idx="2"/>
            <a:endCxn id="17" idx="1"/>
          </p:cNvCxnSpPr>
          <p:nvPr/>
        </p:nvCxnSpPr>
        <p:spPr>
          <a:xfrm flipV="1">
            <a:off x="4774300" y="6031098"/>
            <a:ext cx="235546" cy="500348"/>
          </a:xfrm>
          <a:prstGeom prst="bentConnector3">
            <a:avLst>
              <a:gd name="adj1" fmla="val 38582"/>
            </a:avLst>
          </a:prstGeom>
          <a:ln w="6350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7" name="Parallelogram 586">
            <a:extLst>
              <a:ext uri="{FF2B5EF4-FFF2-40B4-BE49-F238E27FC236}">
                <a16:creationId xmlns:a16="http://schemas.microsoft.com/office/drawing/2014/main" id="{5499EA0E-6300-C3D7-EEC7-805604064629}"/>
              </a:ext>
            </a:extLst>
          </p:cNvPr>
          <p:cNvSpPr/>
          <p:nvPr/>
        </p:nvSpPr>
        <p:spPr>
          <a:xfrm>
            <a:off x="5098338" y="5869550"/>
            <a:ext cx="726414" cy="257942"/>
          </a:xfrm>
          <a:prstGeom prst="parallelogram">
            <a:avLst>
              <a:gd name="adj" fmla="val 1275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Landfire EVT</a:t>
            </a:r>
          </a:p>
        </p:txBody>
      </p:sp>
      <p:sp>
        <p:nvSpPr>
          <p:cNvPr id="592" name="Parallelogram 591">
            <a:extLst>
              <a:ext uri="{FF2B5EF4-FFF2-40B4-BE49-F238E27FC236}">
                <a16:creationId xmlns:a16="http://schemas.microsoft.com/office/drawing/2014/main" id="{57A2FC1E-02D0-42D8-E698-EA57E439535B}"/>
              </a:ext>
            </a:extLst>
          </p:cNvPr>
          <p:cNvSpPr/>
          <p:nvPr/>
        </p:nvSpPr>
        <p:spPr>
          <a:xfrm>
            <a:off x="5113179" y="6492024"/>
            <a:ext cx="726414" cy="257942"/>
          </a:xfrm>
          <a:prstGeom prst="parallelogram">
            <a:avLst>
              <a:gd name="adj" fmla="val 1275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USFS ITSP</a:t>
            </a:r>
          </a:p>
        </p:txBody>
      </p:sp>
      <p:sp>
        <p:nvSpPr>
          <p:cNvPr id="593" name="Parallelogram 592">
            <a:extLst>
              <a:ext uri="{FF2B5EF4-FFF2-40B4-BE49-F238E27FC236}">
                <a16:creationId xmlns:a16="http://schemas.microsoft.com/office/drawing/2014/main" id="{FA08599A-3A1F-E3A2-6FD9-DCE1658B4456}"/>
              </a:ext>
            </a:extLst>
          </p:cNvPr>
          <p:cNvSpPr/>
          <p:nvPr/>
        </p:nvSpPr>
        <p:spPr>
          <a:xfrm>
            <a:off x="5113179" y="6174120"/>
            <a:ext cx="726414" cy="257942"/>
          </a:xfrm>
          <a:prstGeom prst="parallelogram">
            <a:avLst>
              <a:gd name="adj" fmla="val 1275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USFS TreeMap</a:t>
            </a:r>
          </a:p>
        </p:txBody>
      </p:sp>
      <p:sp>
        <p:nvSpPr>
          <p:cNvPr id="594" name="Parallelogram 593">
            <a:extLst>
              <a:ext uri="{FF2B5EF4-FFF2-40B4-BE49-F238E27FC236}">
                <a16:creationId xmlns:a16="http://schemas.microsoft.com/office/drawing/2014/main" id="{B5FFC234-B138-F0D9-69C4-93907B8A6BC7}"/>
              </a:ext>
            </a:extLst>
          </p:cNvPr>
          <p:cNvSpPr/>
          <p:nvPr/>
        </p:nvSpPr>
        <p:spPr>
          <a:xfrm>
            <a:off x="5089768" y="5541147"/>
            <a:ext cx="726414" cy="257942"/>
          </a:xfrm>
          <a:prstGeom prst="parallelogram">
            <a:avLst>
              <a:gd name="adj" fmla="val 12754"/>
            </a:avLst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Sentinel-based</a:t>
            </a:r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431C1944-2B47-E455-911E-4FD1566AC5B5}"/>
              </a:ext>
            </a:extLst>
          </p:cNvPr>
          <p:cNvSpPr/>
          <p:nvPr/>
        </p:nvSpPr>
        <p:spPr>
          <a:xfrm>
            <a:off x="6033211" y="5561571"/>
            <a:ext cx="930710" cy="4878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Agreement with validation data and pixel-based</a:t>
            </a:r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2D2701D4-AE5E-CC8F-911B-3E27F7568886}"/>
              </a:ext>
            </a:extLst>
          </p:cNvPr>
          <p:cNvSpPr/>
          <p:nvPr/>
        </p:nvSpPr>
        <p:spPr>
          <a:xfrm>
            <a:off x="6036632" y="6188153"/>
            <a:ext cx="930710" cy="48781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Landscape patch analysis</a:t>
            </a:r>
          </a:p>
        </p:txBody>
      </p:sp>
      <p:sp>
        <p:nvSpPr>
          <p:cNvPr id="597" name="Right Brace 596">
            <a:extLst>
              <a:ext uri="{FF2B5EF4-FFF2-40B4-BE49-F238E27FC236}">
                <a16:creationId xmlns:a16="http://schemas.microsoft.com/office/drawing/2014/main" id="{2A91C003-9D61-26B8-B6EA-4BC1C38470FB}"/>
              </a:ext>
            </a:extLst>
          </p:cNvPr>
          <p:cNvSpPr/>
          <p:nvPr/>
        </p:nvSpPr>
        <p:spPr>
          <a:xfrm>
            <a:off x="5813080" y="5475913"/>
            <a:ext cx="179660" cy="1303158"/>
          </a:xfrm>
          <a:prstGeom prst="rightBrace">
            <a:avLst>
              <a:gd name="adj1" fmla="val 8333"/>
              <a:gd name="adj2" fmla="val 47937"/>
            </a:avLst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TextBox 597">
            <a:extLst>
              <a:ext uri="{FF2B5EF4-FFF2-40B4-BE49-F238E27FC236}">
                <a16:creationId xmlns:a16="http://schemas.microsoft.com/office/drawing/2014/main" id="{8EF9BD73-C902-8D6C-2AD3-17ABA06FA139}"/>
              </a:ext>
            </a:extLst>
          </p:cNvPr>
          <p:cNvSpPr txBox="1"/>
          <p:nvPr/>
        </p:nvSpPr>
        <p:spPr>
          <a:xfrm>
            <a:off x="313078" y="2002698"/>
            <a:ext cx="41108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cs typeface="Times New Roman" panose="02020603050405020304" pitchFamily="18" charset="0"/>
              </a:rPr>
              <a:t>2. Creating the Sentinel-1 and Sentinel-2 Seasonal Composites</a:t>
            </a:r>
          </a:p>
        </p:txBody>
      </p:sp>
      <p:cxnSp>
        <p:nvCxnSpPr>
          <p:cNvPr id="599" name="Elbow Connector 598">
            <a:extLst>
              <a:ext uri="{FF2B5EF4-FFF2-40B4-BE49-F238E27FC236}">
                <a16:creationId xmlns:a16="http://schemas.microsoft.com/office/drawing/2014/main" id="{0285455D-2F15-4569-6445-3991B207F3D0}"/>
              </a:ext>
            </a:extLst>
          </p:cNvPr>
          <p:cNvCxnSpPr>
            <a:cxnSpLocks/>
            <a:stCxn id="9" idx="1"/>
            <a:endCxn id="121" idx="1"/>
          </p:cNvCxnSpPr>
          <p:nvPr/>
        </p:nvCxnSpPr>
        <p:spPr>
          <a:xfrm rot="10800000" flipV="1">
            <a:off x="205577" y="972901"/>
            <a:ext cx="12700" cy="2550394"/>
          </a:xfrm>
          <a:prstGeom prst="bentConnector3">
            <a:avLst>
              <a:gd name="adj1" fmla="val 1162024"/>
            </a:avLst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719</TotalTime>
  <Words>407</Words>
  <Application>Microsoft Macintosh PowerPoint</Application>
  <PresentationFormat>Custom</PresentationFormat>
  <Paragraphs>87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4</cp:revision>
  <dcterms:created xsi:type="dcterms:W3CDTF">2024-04-25T15:34:46Z</dcterms:created>
  <dcterms:modified xsi:type="dcterms:W3CDTF">2024-04-26T03:34:18Z</dcterms:modified>
</cp:coreProperties>
</file>